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  <p:sldMasterId id="2147483744" r:id="rId3"/>
    <p:sldMasterId id="2147483762" r:id="rId4"/>
    <p:sldMasterId id="2147483780" r:id="rId5"/>
    <p:sldMasterId id="2147483798" r:id="rId6"/>
    <p:sldMasterId id="2147483810" r:id="rId7"/>
    <p:sldMasterId id="2147483822" r:id="rId8"/>
    <p:sldMasterId id="2147483840" r:id="rId9"/>
  </p:sldMasterIdLst>
  <p:notesMasterIdLst>
    <p:notesMasterId r:id="rId1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2C12F-66E7-451A-AFE0-4A339E6EFF2D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8BC7D-AC86-41F6-BA66-B28271E97F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89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cap="none" dirty="0" smtClean="0"/>
              <a:t>***mRNA COVID-19 vaccine trials started over a year ago, and millions of people have received the vaccines since with no long term side effects reported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8BC7D-AC86-41F6-BA66-B28271E97F9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80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06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1152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649-7228-4F90-9AD3-EB0A2AD01743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37B2-7278-452C-839B-AE1CD76AC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150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649-7228-4F90-9AD3-EB0A2AD01743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37B2-7278-452C-839B-AE1CD76AC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8090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649-7228-4F90-9AD3-EB0A2AD01743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37B2-7278-452C-839B-AE1CD76AC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8165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649-7228-4F90-9AD3-EB0A2AD01743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37B2-7278-452C-839B-AE1CD76AC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6017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649-7228-4F90-9AD3-EB0A2AD01743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37B2-7278-452C-839B-AE1CD76AC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2268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649-7228-4F90-9AD3-EB0A2AD01743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37B2-7278-452C-839B-AE1CD76AC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2169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649-7228-4F90-9AD3-EB0A2AD01743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37B2-7278-452C-839B-AE1CD76AC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49020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649-7228-4F90-9AD3-EB0A2AD01743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37B2-7278-452C-839B-AE1CD76AC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7206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3158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50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4176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91862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8874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520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5019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1580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09796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9291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3836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3803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03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3975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0568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79423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45977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04108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12406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3086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9608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44721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3177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64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6971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1449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9352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1427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5248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1423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25420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19143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9877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8495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29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2108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3716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17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289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104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661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29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268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056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57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322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612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502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098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054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70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3070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44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92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834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064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223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315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01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538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54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008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040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09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5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02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85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4534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31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75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767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470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770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389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463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11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2054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01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112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29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1414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8082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837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537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5239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761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1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9707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080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2407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9410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2376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175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64401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8399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0238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40309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663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3098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7656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7936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072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2847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8043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011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8415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2658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3705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53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8150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2838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5330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5398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8070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709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9284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8CFE24-77B4-45BC-8CEF-E369A94DE4A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AE53B2-A57D-4876-9564-BA9452F767C9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36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FE24-77B4-45BC-8CEF-E369A94DE4A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53B2-A57D-4876-9564-BA9452F76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390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FE24-77B4-45BC-8CEF-E369A94DE4A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53B2-A57D-4876-9564-BA9452F767C9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500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FE24-77B4-45BC-8CEF-E369A94DE4A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53B2-A57D-4876-9564-BA9452F76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840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5433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FE24-77B4-45BC-8CEF-E369A94DE4A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53B2-A57D-4876-9564-BA9452F76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3203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FE24-77B4-45BC-8CEF-E369A94DE4A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53B2-A57D-4876-9564-BA9452F76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02556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FE24-77B4-45BC-8CEF-E369A94DE4A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53B2-A57D-4876-9564-BA9452F76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2461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FE24-77B4-45BC-8CEF-E369A94DE4A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53B2-A57D-4876-9564-BA9452F76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479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FE24-77B4-45BC-8CEF-E369A94DE4A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53B2-A57D-4876-9564-BA9452F76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5170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FE24-77B4-45BC-8CEF-E369A94DE4A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53B2-A57D-4876-9564-BA9452F76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8060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FE24-77B4-45BC-8CEF-E369A94DE4A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53B2-A57D-4876-9564-BA9452F76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8092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649-7228-4F90-9AD3-EB0A2AD01743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37B2-7278-452C-839B-AE1CD76AC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468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649-7228-4F90-9AD3-EB0A2AD01743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37B2-7278-452C-839B-AE1CD76AC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3634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649-7228-4F90-9AD3-EB0A2AD01743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37B2-7278-452C-839B-AE1CD76AC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33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943545-A278-4F77-BE78-ED8834BA1BC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8DD28-5E82-4829-A7BA-99FAEF493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4457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E6A2-4CE4-4EE8-AB88-598E6E81359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37DFC-5E1E-4AF8-B613-9673085297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87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C2CE1A-0F2F-479B-91DC-513DBF20893C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F7DD0E-7946-46D2-80D2-4D05483F63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474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2810F-0AC7-47A9-B3C5-21E15F3606DE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B53C1-7266-4969-B0B8-BC3BAB3635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318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5098B-8A82-41DC-BD05-DFC4D6267377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54A7C-9C05-4A35-A253-30EA435C8F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859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E8CFE24-77B4-45BC-8CEF-E369A94DE4A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AE53B2-A57D-4876-9564-BA9452F767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7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74F649-7228-4F90-9AD3-EB0A2AD01743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30F37B2-7278-452C-839B-AE1CD76AC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08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B03017-BD67-4D2F-9941-9B20D6708639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451888-D4ED-42FA-AE37-07A8F11845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095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D98FB-E928-459A-BBA9-F611C2E49661}" type="datetimeFigureOut">
              <a:rPr lang="en-CA" smtClean="0"/>
              <a:t>2021-06-28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D3E58-4A80-42CF-ACB4-CDB0D3D3C0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606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6" y="642940"/>
            <a:ext cx="9174907" cy="1100136"/>
          </a:xfrm>
        </p:spPr>
        <p:txBody>
          <a:bodyPr/>
          <a:lstStyle/>
          <a:p>
            <a:r>
              <a:rPr lang="en-CA" sz="3200" dirty="0" smtClean="0"/>
              <a:t>Are there long term side effects caused by mRNA COVID-19 vaccines?</a:t>
            </a:r>
            <a:endParaRPr lang="en-CA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54954" y="1928812"/>
            <a:ext cx="10003583" cy="4529137"/>
          </a:xfrm>
        </p:spPr>
        <p:txBody>
          <a:bodyPr>
            <a:normAutofit/>
          </a:bodyPr>
          <a:lstStyle/>
          <a:p>
            <a:r>
              <a:rPr lang="en-CA" cap="none" dirty="0" smtClean="0"/>
              <a:t>The medical and scientific community is confident in the long-term safety of the mRNA COVID-19 vaccines – the vaccine is not expected to have any long-term effects.</a:t>
            </a:r>
          </a:p>
          <a:p>
            <a:r>
              <a:rPr lang="en-CA" cap="none" dirty="0" smtClean="0"/>
              <a:t>Researchers have been working with mRNA for decades in vaccines and cancer research, and decades of studying mRNA have shown no long-term side effects</a:t>
            </a:r>
            <a:r>
              <a:rPr lang="en-CA" cap="none" dirty="0"/>
              <a:t>. In addition, the mRNA in the vaccine is broken down pretty </a:t>
            </a:r>
          </a:p>
          <a:p>
            <a:pPr>
              <a:spcBef>
                <a:spcPts val="0"/>
              </a:spcBef>
            </a:pPr>
            <a:r>
              <a:rPr lang="en-CA" cap="none" dirty="0"/>
              <a:t>quickly in our cells.</a:t>
            </a:r>
          </a:p>
          <a:p>
            <a:r>
              <a:rPr lang="en-CA" cap="none" dirty="0" smtClean="0"/>
              <a:t>Most side effects are mild and are caused by your immune </a:t>
            </a:r>
            <a:br>
              <a:rPr lang="en-CA" cap="none" dirty="0" smtClean="0"/>
            </a:br>
            <a:r>
              <a:rPr lang="en-CA" cap="none" dirty="0" smtClean="0"/>
              <a:t>system responding to the vaccine. These reactions usually don’t</a:t>
            </a:r>
            <a:br>
              <a:rPr lang="en-CA" cap="none" dirty="0" smtClean="0"/>
            </a:br>
            <a:r>
              <a:rPr lang="en-CA" cap="none" dirty="0" smtClean="0"/>
              <a:t>last for more than a few days.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202" y="4846835"/>
            <a:ext cx="2827888" cy="19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5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9244" y="508000"/>
            <a:ext cx="9733512" cy="1506539"/>
          </a:xfrm>
        </p:spPr>
        <p:txBody>
          <a:bodyPr>
            <a:normAutofit/>
          </a:bodyPr>
          <a:lstStyle/>
          <a:p>
            <a:r>
              <a:rPr lang="en-CA" dirty="0" smtClean="0"/>
              <a:t>Can being near someone who received a covid-19 vaccine affect my menstrual cycle?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29244" y="2170546"/>
            <a:ext cx="9733512" cy="2931680"/>
          </a:xfrm>
        </p:spPr>
        <p:txBody>
          <a:bodyPr>
            <a:normAutofit lnSpcReduction="10000"/>
          </a:bodyPr>
          <a:lstStyle/>
          <a:p>
            <a:r>
              <a:rPr lang="en-CA" sz="2600" dirty="0" smtClean="0"/>
              <a:t>No. Your menstrual cycle cannot be affected by being near someone who received a COVID-19 vaccine.  Many things can affect menstrual cycles, including stress, changes in your schedule, problems with sleep, and changes in diet or exercise.  Infections, such as COVID-19, may also affect menstrual cycles.</a:t>
            </a:r>
            <a:endParaRPr lang="en-CA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4594730"/>
            <a:ext cx="2071092" cy="2078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8" y="4594730"/>
            <a:ext cx="2330332" cy="19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481669"/>
          </a:xfrm>
        </p:spPr>
        <p:txBody>
          <a:bodyPr/>
          <a:lstStyle/>
          <a:p>
            <a:r>
              <a:rPr lang="en-CA" sz="2800" dirty="0" smtClean="0">
                <a:latin typeface="Bahnschrift Light" panose="020B0502040204020203" pitchFamily="34" charset="0"/>
              </a:rPr>
              <a:t>Do any of the COVID-19 vaccines authorized for use in Canada shed or release any of their components?</a:t>
            </a:r>
            <a:endParaRPr lang="en-CA" sz="2800" dirty="0">
              <a:latin typeface="Bahnschrift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3600451"/>
            <a:ext cx="7248525" cy="1752600"/>
          </a:xfrm>
        </p:spPr>
        <p:txBody>
          <a:bodyPr>
            <a:noAutofit/>
          </a:bodyPr>
          <a:lstStyle/>
          <a:p>
            <a:r>
              <a:rPr lang="en-CA" sz="2000" dirty="0" smtClean="0">
                <a:latin typeface="Bahnschrift Light" panose="020B0502040204020203" pitchFamily="34" charset="0"/>
              </a:rPr>
              <a:t>No. Vaccine shedding is the term used to describe the release or discharge of any of the vaccine components in or outside of the body.  Vaccine shedding can only occur when a vaccine contains a weakened version of the virus.  None of the vaccines authorized for use in Canada contain a live virus.</a:t>
            </a:r>
            <a:endParaRPr lang="en-CA" sz="20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9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00064"/>
            <a:ext cx="10515600" cy="1214436"/>
          </a:xfrm>
        </p:spPr>
        <p:txBody>
          <a:bodyPr/>
          <a:lstStyle/>
          <a:p>
            <a:r>
              <a:rPr lang="en-CA" dirty="0" smtClean="0"/>
              <a:t>I’ll take my chances with covid-19 instead of the vaccine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43089"/>
            <a:ext cx="10515600" cy="4246562"/>
          </a:xfrm>
        </p:spPr>
        <p:txBody>
          <a:bodyPr/>
          <a:lstStyle/>
          <a:p>
            <a:r>
              <a:rPr lang="en-CA" dirty="0" smtClean="0"/>
              <a:t>You are much more likely to get a serious complication from a COVID-19 infection than the vaccine.</a:t>
            </a:r>
          </a:p>
          <a:p>
            <a:r>
              <a:rPr lang="en-CA" dirty="0" smtClean="0"/>
              <a:t>COVID-19 infections that require hospitalization range from 18.9% to 31.4% with 13.8% to 20% being serious and 4.7% to 28% being critical.</a:t>
            </a:r>
          </a:p>
          <a:p>
            <a:r>
              <a:rPr lang="en-CA" dirty="0" smtClean="0"/>
              <a:t>Serious adverse events following immunization is 0.005%*.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4465" y="6596390"/>
            <a:ext cx="5604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*https://health-infobase.canada.ca/covid-19/vaccine-safety/summary.html</a:t>
            </a:r>
          </a:p>
        </p:txBody>
      </p:sp>
    </p:spTree>
    <p:extLst>
      <p:ext uri="{BB962C8B-B14F-4D97-AF65-F5344CB8AC3E}">
        <p14:creationId xmlns:p14="http://schemas.microsoft.com/office/powerpoint/2010/main" val="404630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1" y="130630"/>
            <a:ext cx="9906000" cy="888274"/>
          </a:xfrm>
        </p:spPr>
        <p:txBody>
          <a:bodyPr>
            <a:normAutofit/>
          </a:bodyPr>
          <a:lstStyle/>
          <a:p>
            <a:r>
              <a:rPr lang="en-CA" sz="2800" cap="none" dirty="0" smtClean="0"/>
              <a:t>Is it safe for me to get a COVID-19 vaccine if I would like to have a baby one day?</a:t>
            </a:r>
            <a:endParaRPr lang="en-CA" sz="28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85826" y="1018904"/>
            <a:ext cx="10729912" cy="47802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2000" cap="none" dirty="0" smtClean="0"/>
              <a:t>Yes, if you are trying to become pregnant now or want to get pregnant in the future, you may get a COVID-19 vaccine when one is available to you.</a:t>
            </a:r>
          </a:p>
          <a:p>
            <a:pPr>
              <a:lnSpc>
                <a:spcPct val="100000"/>
              </a:lnSpc>
            </a:pPr>
            <a:r>
              <a:rPr lang="en-CA" sz="2000" cap="none" dirty="0" smtClean="0"/>
              <a:t>There is no evidence that COVID-19 vaccination causes any problems with pregnancy, including the development of the placenta.</a:t>
            </a:r>
          </a:p>
          <a:p>
            <a:pPr>
              <a:lnSpc>
                <a:spcPct val="100000"/>
              </a:lnSpc>
            </a:pPr>
            <a:r>
              <a:rPr lang="en-CA" sz="2000" cap="none" dirty="0" smtClean="0"/>
              <a:t>In addition, there is no evidence that fertility problems are a side effect of any vaccine, including COVID-19 vaccines.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CA" sz="2000" cap="none" dirty="0" smtClean="0"/>
              <a:t>Like all vaccines, scientists are studying COVID-19 vaccines carefully for side effects now and will continue to study them for many years.</a:t>
            </a:r>
          </a:p>
          <a:p>
            <a:pPr>
              <a:spcBef>
                <a:spcPts val="0"/>
              </a:spcBef>
            </a:pPr>
            <a:r>
              <a:rPr lang="en-CA" sz="2000" cap="none" dirty="0" smtClean="0"/>
              <a:t>It is encouraged to get the COVID-19 vaccine if you want to get </a:t>
            </a:r>
            <a:endParaRPr lang="en-CA" sz="2000" cap="non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cap="none" dirty="0" smtClean="0"/>
              <a:t>pregnant </a:t>
            </a:r>
            <a:r>
              <a:rPr lang="en-CA" sz="2000" cap="none" dirty="0" smtClean="0"/>
              <a:t>or </a:t>
            </a:r>
            <a:r>
              <a:rPr lang="en-CA" sz="2000" cap="none" dirty="0" smtClean="0"/>
              <a:t>are </a:t>
            </a:r>
            <a:r>
              <a:rPr lang="en-CA" sz="2000" cap="none" dirty="0" smtClean="0"/>
              <a:t>pregnant, as there is a greater chance that pregnant </a:t>
            </a:r>
            <a:endParaRPr lang="en-CA" sz="2000" cap="non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cap="none" dirty="0" smtClean="0"/>
              <a:t>people </a:t>
            </a:r>
            <a:r>
              <a:rPr lang="en-CA" sz="2000" cap="none" dirty="0" smtClean="0"/>
              <a:t>who get COVID-19 </a:t>
            </a:r>
            <a:r>
              <a:rPr lang="en-CA" sz="2000" cap="none" dirty="0" smtClean="0"/>
              <a:t>will </a:t>
            </a:r>
            <a:r>
              <a:rPr lang="en-CA" sz="2000" cap="none" dirty="0" smtClean="0"/>
              <a:t>require hospital care and possible </a:t>
            </a:r>
            <a:endParaRPr lang="en-CA" sz="2000" cap="non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cap="none" dirty="0" smtClean="0"/>
              <a:t>admission </a:t>
            </a:r>
            <a:r>
              <a:rPr lang="en-CA" sz="2000" cap="none" dirty="0" smtClean="0"/>
              <a:t>to the intensive care unit.  Please see </a:t>
            </a:r>
            <a:r>
              <a:rPr lang="en-CA" sz="2000" cap="none" dirty="0" smtClean="0"/>
              <a:t>the </a:t>
            </a:r>
            <a:r>
              <a:rPr lang="en-CA" sz="2000" cap="none" dirty="0" smtClean="0">
                <a:hlinkClick r:id=""/>
              </a:rPr>
              <a:t>COVID-19 </a:t>
            </a:r>
            <a:endParaRPr lang="en-CA" sz="2000" cap="none" dirty="0" smtClean="0">
              <a:hlinkClick r:id="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cap="none" dirty="0" smtClean="0">
                <a:hlinkClick r:id=""/>
              </a:rPr>
              <a:t>Vaccination </a:t>
            </a:r>
            <a:r>
              <a:rPr lang="en-CA" sz="2000" cap="none" dirty="0" smtClean="0">
                <a:hlinkClick r:id=""/>
              </a:rPr>
              <a:t>in Pregnancy &amp; Breastfeeding Patient </a:t>
            </a:r>
            <a:r>
              <a:rPr lang="en-CA" sz="2000" cap="none" dirty="0" smtClean="0">
                <a:hlinkClick r:id=""/>
              </a:rPr>
              <a:t>Decision-Making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cap="none" dirty="0" smtClean="0">
                <a:hlinkClick r:id=""/>
              </a:rPr>
              <a:t>Tool</a:t>
            </a:r>
            <a:r>
              <a:rPr lang="en-CA" sz="2000" cap="none" dirty="0" smtClean="0"/>
              <a:t> </a:t>
            </a:r>
            <a:r>
              <a:rPr lang="en-CA" sz="2000" cap="none" dirty="0" smtClean="0"/>
              <a:t>for more information.</a:t>
            </a:r>
            <a:endParaRPr lang="en-CA" sz="2000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042" y="3805149"/>
            <a:ext cx="2439939" cy="28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8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0227" y="313509"/>
            <a:ext cx="10515600" cy="997132"/>
          </a:xfrm>
        </p:spPr>
        <p:txBody>
          <a:bodyPr>
            <a:normAutofit fontScale="90000"/>
          </a:bodyPr>
          <a:lstStyle/>
          <a:p>
            <a:r>
              <a:rPr lang="en-CA" sz="3600" dirty="0" smtClean="0"/>
              <a:t>Since covid-19’s survival rate is so high, I don’t need a vaccine</a:t>
            </a:r>
            <a:endParaRPr lang="en-CA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0227" y="1476896"/>
            <a:ext cx="10664281" cy="4794595"/>
          </a:xfrm>
        </p:spPr>
        <p:txBody>
          <a:bodyPr>
            <a:normAutofit/>
          </a:bodyPr>
          <a:lstStyle/>
          <a:p>
            <a:r>
              <a:rPr lang="en-CA" dirty="0" smtClean="0"/>
              <a:t>It’s true that most people who get COVID-19 are able to recover.</a:t>
            </a:r>
          </a:p>
          <a:p>
            <a:r>
              <a:rPr lang="en-CA" dirty="0" smtClean="0"/>
              <a:t>But it’s also true that some people develop severe complications.</a:t>
            </a:r>
          </a:p>
          <a:p>
            <a:r>
              <a:rPr lang="en-CA" dirty="0" smtClean="0"/>
              <a:t>So far, more than 3.9 million people around the world have died from COVID-19 – and that does not account for people who survived but needed to be hospitalized.</a:t>
            </a:r>
          </a:p>
          <a:p>
            <a:r>
              <a:rPr lang="en-CA" dirty="0" smtClean="0"/>
              <a:t>Because the disease can damage the lungs, heart and brain, it may cause long-term health problems that experts are still working to understand.</a:t>
            </a:r>
          </a:p>
          <a:p>
            <a:r>
              <a:rPr lang="en-CA" dirty="0" smtClean="0"/>
              <a:t>There’s another reason to consider getting the vaccine: it protects those around you.</a:t>
            </a:r>
          </a:p>
          <a:p>
            <a:r>
              <a:rPr lang="en-CA" dirty="0" smtClean="0"/>
              <a:t>Even if COVID-19 does not make you very sick, you could pass it on to someone who might be more severely affected.</a:t>
            </a:r>
          </a:p>
          <a:p>
            <a:r>
              <a:rPr lang="en-CA" dirty="0" smtClean="0"/>
              <a:t>Widespread vaccination protects populations, including 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those who are most at risk and cannot be vaccinated.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It will be important for ending the pandemic.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004" y="5207125"/>
            <a:ext cx="2361656" cy="1348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" y="4927669"/>
            <a:ext cx="2151017" cy="16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4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14314"/>
            <a:ext cx="10083800" cy="1318396"/>
          </a:xfrm>
        </p:spPr>
        <p:txBody>
          <a:bodyPr>
            <a:normAutofit/>
          </a:bodyPr>
          <a:lstStyle/>
          <a:p>
            <a:r>
              <a:rPr lang="en-CA" sz="4400" dirty="0" smtClean="0"/>
              <a:t>The vaccine is the reason why our case numbers are going up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11137"/>
            <a:ext cx="10515600" cy="4475162"/>
          </a:xfrm>
        </p:spPr>
        <p:txBody>
          <a:bodyPr/>
          <a:lstStyle/>
          <a:p>
            <a:r>
              <a:rPr lang="en-CA" dirty="0" smtClean="0"/>
              <a:t>The COVID-19 vaccine does not cause COVID-19.</a:t>
            </a:r>
          </a:p>
          <a:p>
            <a:r>
              <a:rPr lang="en-CA" dirty="0" smtClean="0"/>
              <a:t>The vaccines cannot give you COVID-19 because they don’t contain the virus that causes it.</a:t>
            </a:r>
          </a:p>
          <a:p>
            <a:r>
              <a:rPr lang="en-CA" dirty="0" smtClean="0"/>
              <a:t>No immunization is 100% protective.  You can still get infected with COVID-19 after vaccination, but your risk is much lower.</a:t>
            </a:r>
          </a:p>
          <a:p>
            <a:r>
              <a:rPr lang="en-CA" dirty="0" smtClean="0"/>
              <a:t>Risk of contracting COVID-19 after two weeks decreases and continues to 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decrease as immunization builds up.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049" y="4840445"/>
            <a:ext cx="2523853" cy="195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6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9000">
              <a:schemeClr val="bg2">
                <a:lumMod val="5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8310" y="342900"/>
            <a:ext cx="10886302" cy="1428750"/>
          </a:xfrm>
        </p:spPr>
        <p:txBody>
          <a:bodyPr/>
          <a:lstStyle/>
          <a:p>
            <a:r>
              <a:rPr lang="en-CA" dirty="0" smtClean="0"/>
              <a:t>We still have to wear a mask so what’s the use of the vaccine?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63190" y="2055222"/>
            <a:ext cx="8841421" cy="3545477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The COVID-19 vaccines are the way out of this pandemic.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Data to date shows reduced spread of COVID-19 in populations, regions, or facilities with higher rates of vaccination or those that were vaccinated earlier than others.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The best protection is at least 2 weeks after the second dose.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As we continue to have individuals vaccinated, our community becomes more protected.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We’ll need to follow the public health measures until most people are protected by the vaccine.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1" y="4378098"/>
            <a:ext cx="2519899" cy="23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2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accent4">
                <a:lumMod val="75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322217"/>
            <a:ext cx="10515600" cy="844732"/>
          </a:xfrm>
        </p:spPr>
        <p:txBody>
          <a:bodyPr>
            <a:noAutofit/>
          </a:bodyPr>
          <a:lstStyle/>
          <a:p>
            <a:r>
              <a:rPr lang="en-CA" sz="3000" dirty="0" smtClean="0"/>
              <a:t>You can still get COVID-19 if you get the </a:t>
            </a:r>
            <a:r>
              <a:rPr lang="en-CA" sz="2800" dirty="0" smtClean="0"/>
              <a:t>vaccine</a:t>
            </a:r>
            <a:r>
              <a:rPr lang="en-CA" sz="3000" dirty="0" smtClean="0"/>
              <a:t> so why bother?</a:t>
            </a:r>
            <a:endParaRPr lang="en-CA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1375955"/>
            <a:ext cx="10515600" cy="4713696"/>
          </a:xfrm>
        </p:spPr>
        <p:txBody>
          <a:bodyPr>
            <a:normAutofit/>
          </a:bodyPr>
          <a:lstStyle/>
          <a:p>
            <a:r>
              <a:rPr lang="en-CA" sz="2200" dirty="0" smtClean="0"/>
              <a:t>Vaccines work.  You are much less likely to get infected with COVID-19 after being fully vaccinated, and if you do, you will likely experience milder symptoms and are less likely to be hospitalized.</a:t>
            </a:r>
          </a:p>
          <a:p>
            <a:r>
              <a:rPr lang="en-CA" sz="2200" dirty="0" smtClean="0"/>
              <a:t>Vaccination is one of the most effective ways to protect your health.</a:t>
            </a:r>
          </a:p>
          <a:p>
            <a:r>
              <a:rPr lang="en-CA" sz="2200" dirty="0" smtClean="0"/>
              <a:t>Vaccines work with the body’s natural defenses to develop protection against a disease.</a:t>
            </a:r>
          </a:p>
          <a:p>
            <a:r>
              <a:rPr lang="en-CA" sz="2200" dirty="0" smtClean="0"/>
              <a:t>One dose provides 60-80% protection from infection 3-4 weeks later.</a:t>
            </a:r>
          </a:p>
          <a:p>
            <a:r>
              <a:rPr lang="en-CA" sz="2200" dirty="0" smtClean="0"/>
              <a:t>A second dose provides over 80% protection.</a:t>
            </a:r>
          </a:p>
          <a:p>
            <a:r>
              <a:rPr lang="en-CA" sz="2200" dirty="0" smtClean="0"/>
              <a:t>Vaccines can help prevent severe disease and COVID-19 related hospitalization by 70-90%.</a:t>
            </a:r>
          </a:p>
          <a:p>
            <a:r>
              <a:rPr lang="en-CA" sz="2200" dirty="0" smtClean="0"/>
              <a:t>Risk of contracting COVID-19 is extremely low after two doses: 5.1%.</a:t>
            </a:r>
            <a:endParaRPr lang="en-CA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8" y="4772319"/>
            <a:ext cx="2123949" cy="17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9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5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8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995</Words>
  <Application>Microsoft Office PowerPoint</Application>
  <PresentationFormat>Widescreen</PresentationFormat>
  <Paragraphs>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Arial</vt:lpstr>
      <vt:lpstr>Bahnschrift Light</vt:lpstr>
      <vt:lpstr>Bookman Old Style</vt:lpstr>
      <vt:lpstr>Calibri</vt:lpstr>
      <vt:lpstr>Century Gothic</vt:lpstr>
      <vt:lpstr>Corbel</vt:lpstr>
      <vt:lpstr>Garamond</vt:lpstr>
      <vt:lpstr>Rockwell</vt:lpstr>
      <vt:lpstr>Trebuchet MS</vt:lpstr>
      <vt:lpstr>Tw Cen MT</vt:lpstr>
      <vt:lpstr>Wingdings 2</vt:lpstr>
      <vt:lpstr>Wingdings 3</vt:lpstr>
      <vt:lpstr>Ion</vt:lpstr>
      <vt:lpstr>Damask</vt:lpstr>
      <vt:lpstr>Organic</vt:lpstr>
      <vt:lpstr>Vapor Trail</vt:lpstr>
      <vt:lpstr>Circuit</vt:lpstr>
      <vt:lpstr>Basis</vt:lpstr>
      <vt:lpstr>Frame</vt:lpstr>
      <vt:lpstr>Slice</vt:lpstr>
      <vt:lpstr>Berlin</vt:lpstr>
      <vt:lpstr>Are there long term side effects caused by mRNA COVID-19 vaccines?</vt:lpstr>
      <vt:lpstr>Can being near someone who received a covid-19 vaccine affect my menstrual cycle?</vt:lpstr>
      <vt:lpstr>Do any of the COVID-19 vaccines authorized for use in Canada shed or release any of their components?</vt:lpstr>
      <vt:lpstr>I’ll take my chances with covid-19 instead of the vaccine</vt:lpstr>
      <vt:lpstr>Is it safe for me to get a COVID-19 vaccine if I would like to have a baby one day?</vt:lpstr>
      <vt:lpstr>Since covid-19’s survival rate is so high, I don’t need a vaccine</vt:lpstr>
      <vt:lpstr>The vaccine is the reason why our case numbers are going up</vt:lpstr>
      <vt:lpstr>We still have to wear a mask so what’s the use of the vaccine?</vt:lpstr>
      <vt:lpstr>You can still get COVID-19 if you get the vaccine so why bother?</vt:lpstr>
    </vt:vector>
  </TitlesOfParts>
  <Company>Health Canada - Santé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there long term side effects caused by mRNA COVID-19 vaccines?</dc:title>
  <dc:creator>Nicole Johnstone</dc:creator>
  <cp:lastModifiedBy>Nicole Johnstone</cp:lastModifiedBy>
  <cp:revision>31</cp:revision>
  <dcterms:created xsi:type="dcterms:W3CDTF">2021-06-25T20:55:01Z</dcterms:created>
  <dcterms:modified xsi:type="dcterms:W3CDTF">2021-06-28T19:19:17Z</dcterms:modified>
</cp:coreProperties>
</file>