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257" r:id="rId3"/>
    <p:sldId id="258" r:id="rId4"/>
    <p:sldId id="318" r:id="rId5"/>
    <p:sldId id="272" r:id="rId6"/>
    <p:sldId id="330" r:id="rId7"/>
    <p:sldId id="323" r:id="rId8"/>
    <p:sldId id="328" r:id="rId9"/>
    <p:sldId id="261" r:id="rId10"/>
    <p:sldId id="305" r:id="rId11"/>
    <p:sldId id="317" r:id="rId12"/>
    <p:sldId id="314" r:id="rId13"/>
    <p:sldId id="316" r:id="rId14"/>
    <p:sldId id="321" r:id="rId15"/>
    <p:sldId id="304" r:id="rId16"/>
    <p:sldId id="320" r:id="rId17"/>
    <p:sldId id="311" r:id="rId18"/>
    <p:sldId id="303" r:id="rId19"/>
    <p:sldId id="315" r:id="rId20"/>
    <p:sldId id="335" r:id="rId21"/>
    <p:sldId id="331" r:id="rId22"/>
    <p:sldId id="337" r:id="rId23"/>
    <p:sldId id="339" r:id="rId24"/>
    <p:sldId id="338" r:id="rId25"/>
    <p:sldId id="269" r:id="rId26"/>
    <p:sldId id="333" r:id="rId27"/>
    <p:sldId id="292" r:id="rId28"/>
    <p:sldId id="294" r:id="rId29"/>
    <p:sldId id="298" r:id="rId30"/>
    <p:sldId id="300" r:id="rId31"/>
    <p:sldId id="306" r:id="rId32"/>
    <p:sldId id="307" r:id="rId33"/>
    <p:sldId id="310" r:id="rId34"/>
    <p:sldId id="329" r:id="rId35"/>
    <p:sldId id="319" r:id="rId36"/>
    <p:sldId id="308" r:id="rId37"/>
    <p:sldId id="309" r:id="rId38"/>
    <p:sldId id="289" r:id="rId39"/>
    <p:sldId id="295" r:id="rId40"/>
    <p:sldId id="324" r:id="rId41"/>
    <p:sldId id="325" r:id="rId42"/>
    <p:sldId id="297" r:id="rId43"/>
    <p:sldId id="267" r:id="rId44"/>
    <p:sldId id="284" r:id="rId45"/>
    <p:sldId id="293"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8" autoAdjust="0"/>
    <p:restoredTop sz="91635" autoAdjust="0"/>
  </p:normalViewPr>
  <p:slideViewPr>
    <p:cSldViewPr snapToGrid="0">
      <p:cViewPr varScale="1">
        <p:scale>
          <a:sx n="53" d="100"/>
          <a:sy n="53" d="100"/>
        </p:scale>
        <p:origin x="682" y="58"/>
      </p:cViewPr>
      <p:guideLst/>
    </p:cSldViewPr>
  </p:slideViewPr>
  <p:notesTextViewPr>
    <p:cViewPr>
      <p:scale>
        <a:sx n="1" d="1"/>
        <a:sy n="1" d="1"/>
      </p:scale>
      <p:origin x="0" y="0"/>
    </p:cViewPr>
  </p:notesTextViewPr>
  <p:sorterViewPr>
    <p:cViewPr>
      <p:scale>
        <a:sx n="133" d="125"/>
        <a:sy n="133" d="125"/>
      </p:scale>
      <p:origin x="0" y="-132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8AAB28B-CDF9-4074-8B6E-E20D54CEBCBD}" type="datetimeFigureOut">
              <a:rPr lang="en-CA" smtClean="0"/>
              <a:t>2020-04-23</a:t>
            </a:fld>
            <a:endParaRPr lang="en-CA"/>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5D65D29-310B-46DA-BF9D-FD78DEA9F9A4}" type="slidenum">
              <a:rPr lang="en-CA" smtClean="0"/>
              <a:t>‹#›</a:t>
            </a:fld>
            <a:endParaRPr lang="en-CA"/>
          </a:p>
        </p:txBody>
      </p:sp>
    </p:spTree>
    <p:extLst>
      <p:ext uri="{BB962C8B-B14F-4D97-AF65-F5344CB8AC3E}">
        <p14:creationId xmlns:p14="http://schemas.microsoft.com/office/powerpoint/2010/main" val="964716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3A6C31-3A90-4214-86DD-4413754D4CCD}" type="datetimeFigureOut">
              <a:rPr lang="en-CA" smtClean="0"/>
              <a:t>2020-04-23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A61B86B-2004-42F6-BB6C-014C5B12EE01}" type="slidenum">
              <a:rPr lang="en-CA" smtClean="0"/>
              <a:t>‹#›</a:t>
            </a:fld>
            <a:endParaRPr lang="en-CA"/>
          </a:p>
        </p:txBody>
      </p:sp>
    </p:spTree>
    <p:extLst>
      <p:ext uri="{BB962C8B-B14F-4D97-AF65-F5344CB8AC3E}">
        <p14:creationId xmlns:p14="http://schemas.microsoft.com/office/powerpoint/2010/main" val="353200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1</a:t>
            </a:fld>
            <a:endParaRPr lang="en-CA"/>
          </a:p>
        </p:txBody>
      </p:sp>
    </p:spTree>
    <p:extLst>
      <p:ext uri="{BB962C8B-B14F-4D97-AF65-F5344CB8AC3E}">
        <p14:creationId xmlns:p14="http://schemas.microsoft.com/office/powerpoint/2010/main" val="3201138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2</a:t>
            </a:fld>
            <a:endParaRPr lang="en-CA"/>
          </a:p>
        </p:txBody>
      </p:sp>
    </p:spTree>
    <p:extLst>
      <p:ext uri="{BB962C8B-B14F-4D97-AF65-F5344CB8AC3E}">
        <p14:creationId xmlns:p14="http://schemas.microsoft.com/office/powerpoint/2010/main" val="20288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9067093-1B46-45AD-979C-EA286F929831}" type="slidenum">
              <a:rPr lang="en-CA" smtClean="0"/>
              <a:t>7</a:t>
            </a:fld>
            <a:endParaRPr lang="en-CA"/>
          </a:p>
        </p:txBody>
      </p:sp>
    </p:spTree>
    <p:extLst>
      <p:ext uri="{BB962C8B-B14F-4D97-AF65-F5344CB8AC3E}">
        <p14:creationId xmlns:p14="http://schemas.microsoft.com/office/powerpoint/2010/main" val="3277125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9</a:t>
            </a:fld>
            <a:endParaRPr lang="en-CA"/>
          </a:p>
        </p:txBody>
      </p:sp>
    </p:spTree>
    <p:extLst>
      <p:ext uri="{BB962C8B-B14F-4D97-AF65-F5344CB8AC3E}">
        <p14:creationId xmlns:p14="http://schemas.microsoft.com/office/powerpoint/2010/main" val="2663841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21</a:t>
            </a:fld>
            <a:endParaRPr lang="en-CA"/>
          </a:p>
        </p:txBody>
      </p:sp>
    </p:spTree>
    <p:extLst>
      <p:ext uri="{BB962C8B-B14F-4D97-AF65-F5344CB8AC3E}">
        <p14:creationId xmlns:p14="http://schemas.microsoft.com/office/powerpoint/2010/main" val="463981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A61B86B-2004-42F6-BB6C-014C5B12EE01}" type="slidenum">
              <a:rPr lang="en-CA" smtClean="0"/>
              <a:t>25</a:t>
            </a:fld>
            <a:endParaRPr lang="en-CA"/>
          </a:p>
        </p:txBody>
      </p:sp>
    </p:spTree>
    <p:extLst>
      <p:ext uri="{BB962C8B-B14F-4D97-AF65-F5344CB8AC3E}">
        <p14:creationId xmlns:p14="http://schemas.microsoft.com/office/powerpoint/2010/main" val="254092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do this, you can add a few extra items to your grocery cart every time you shop. </a:t>
            </a:r>
          </a:p>
        </p:txBody>
      </p:sp>
      <p:sp>
        <p:nvSpPr>
          <p:cNvPr id="4" name="Slide Number Placeholder 3"/>
          <p:cNvSpPr>
            <a:spLocks noGrp="1"/>
          </p:cNvSpPr>
          <p:nvPr>
            <p:ph type="sldNum" sz="quarter" idx="10"/>
          </p:nvPr>
        </p:nvSpPr>
        <p:spPr/>
        <p:txBody>
          <a:bodyPr/>
          <a:lstStyle/>
          <a:p>
            <a:fld id="{DA61B86B-2004-42F6-BB6C-014C5B12EE01}" type="slidenum">
              <a:rPr lang="en-CA" smtClean="0"/>
              <a:t>42</a:t>
            </a:fld>
            <a:endParaRPr lang="en-CA"/>
          </a:p>
        </p:txBody>
      </p:sp>
    </p:spTree>
    <p:extLst>
      <p:ext uri="{BB962C8B-B14F-4D97-AF65-F5344CB8AC3E}">
        <p14:creationId xmlns:p14="http://schemas.microsoft.com/office/powerpoint/2010/main" val="198588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2993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969940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3860428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AD9B8AF-4216-4007-A2C7-2C9B2130AF5E}" type="datetimeFigureOut">
              <a:rPr lang="en-CA" smtClean="0"/>
              <a:t>2020-04-23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402545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AD9B8AF-4216-4007-A2C7-2C9B2130AF5E}" type="datetimeFigureOut">
              <a:rPr lang="en-CA" smtClean="0"/>
              <a:t>2020-04-23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580F3E8-82E8-4B6A-9FD0-B5DB16FD2E04}"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188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AD9B8AF-4216-4007-A2C7-2C9B2130AF5E}" type="datetimeFigureOut">
              <a:rPr lang="en-CA" smtClean="0"/>
              <a:t>2020-04-23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2482183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AD9B8AF-4216-4007-A2C7-2C9B2130AF5E}" type="datetimeFigureOut">
              <a:rPr lang="en-CA" smtClean="0"/>
              <a:t>2020-04-23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199529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AD9B8AF-4216-4007-A2C7-2C9B2130AF5E}" type="datetimeFigureOut">
              <a:rPr lang="en-CA" smtClean="0"/>
              <a:t>2020-04-23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583827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AD9B8AF-4216-4007-A2C7-2C9B2130AF5E}" type="datetimeFigureOut">
              <a:rPr lang="en-CA" smtClean="0"/>
              <a:t>2020-04-23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1255166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AD9B8AF-4216-4007-A2C7-2C9B2130AF5E}" type="datetimeFigureOut">
              <a:rPr lang="en-CA" smtClean="0"/>
              <a:t>2020-04-23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80F3E8-82E8-4B6A-9FD0-B5DB16FD2E04}" type="slidenum">
              <a:rPr lang="en-CA" smtClean="0"/>
              <a:t>‹#›</a:t>
            </a:fld>
            <a:endParaRPr lang="en-CA"/>
          </a:p>
        </p:txBody>
      </p:sp>
    </p:spTree>
    <p:extLst>
      <p:ext uri="{BB962C8B-B14F-4D97-AF65-F5344CB8AC3E}">
        <p14:creationId xmlns:p14="http://schemas.microsoft.com/office/powerpoint/2010/main" val="497781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AD9B8AF-4216-4007-A2C7-2C9B2130AF5E}" type="datetimeFigureOut">
              <a:rPr lang="en-CA" smtClean="0"/>
              <a:t>2020-04-23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580F3E8-82E8-4B6A-9FD0-B5DB16FD2E04}" type="slidenum">
              <a:rPr lang="en-CA" smtClean="0"/>
              <a:t>‹#›</a:t>
            </a:fld>
            <a:endParaRPr lang="en-CA"/>
          </a:p>
        </p:txBody>
      </p:sp>
    </p:spTree>
    <p:extLst>
      <p:ext uri="{BB962C8B-B14F-4D97-AF65-F5344CB8AC3E}">
        <p14:creationId xmlns:p14="http://schemas.microsoft.com/office/powerpoint/2010/main" val="3359313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AD9B8AF-4216-4007-A2C7-2C9B2130AF5E}" type="datetimeFigureOut">
              <a:rPr lang="en-CA" smtClean="0"/>
              <a:t>2020-04-23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80F3E8-82E8-4B6A-9FD0-B5DB16FD2E04}"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202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hyperlink" Target="https://www.alberta.ca/coronavirus-info-for-albertans.aspx#toc-2" TargetMode="External"/><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alberta.ca/coronavirus-info-for-albertans.aspx" TargetMode="External"/><Relationship Id="rId2" Type="http://schemas.openxmlformats.org/officeDocument/2006/relationships/hyperlink" Target="https://open.alberta.ca/dataset?q=covid&amp;sort=score+desc&amp;pubtype=Orders+and+Directives&amp;tags=COVID-1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alberta.ca/restrictions-on-gatherings.aspx#p25583s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lberta.ca/coronavirus-info-for-albertans.aspx#toc-2"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lberta.ca/covid-19-orders-and-legislation.asp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alberta.ca/coronavirus-info-for-albertans.aspx#toc-2"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yhealth.alberta.ca/Journey/COVID-19/Pages/HWAssessLanding.aspx" TargetMode="External"/><Relationship Id="rId2" Type="http://schemas.openxmlformats.org/officeDocument/2006/relationships/hyperlink" Target="https://myhealth.alberta.ca/Journey/COVID-19/Pages/COVID-Self-Assessment.aspx" TargetMode="External"/><Relationship Id="rId1" Type="http://schemas.openxmlformats.org/officeDocument/2006/relationships/slideLayout" Target="../slideLayouts/slideLayout2.xml"/><Relationship Id="rId4" Type="http://schemas.openxmlformats.org/officeDocument/2006/relationships/hyperlink" Target="https://www.alberta.ca/coronavirus-info-for-albertans.aspx"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lbertahealthservices.ca/topics/Page16997.aspx" TargetMode="External"/><Relationship Id="rId2" Type="http://schemas.openxmlformats.org/officeDocument/2006/relationships/hyperlink" Target="https://www.who.int/news-room/q-a-detail/q-a-coronaviruses"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travel.gc.ca/travelling/advisories"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canada.ca/en/public-health/services/diseases/2019-novel-coronavirus-infection/being-prepared.html?topic=tilelin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canada.ca/en/public-health/services/diseases/2019-novel-coronavirus-infection/awareness-resources.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www.albertahealthservices.ca/topics/Page16944.aspx" TargetMode="External"/><Relationship Id="rId2" Type="http://schemas.openxmlformats.org/officeDocument/2006/relationships/hyperlink" Target="https://www.alberta.ca/coronavirus-info-for-albertans.aspx" TargetMode="External"/><Relationship Id="rId1" Type="http://schemas.openxmlformats.org/officeDocument/2006/relationships/slideLayout" Target="../slideLayouts/slideLayout2.xml"/><Relationship Id="rId6" Type="http://schemas.openxmlformats.org/officeDocument/2006/relationships/hyperlink" Target="https://twitter.com/CPHO_Canada" TargetMode="External"/><Relationship Id="rId5" Type="http://schemas.openxmlformats.org/officeDocument/2006/relationships/hyperlink" Target="https://www.who.int/emergencies/diseases/novel-coronavirus-2019" TargetMode="External"/><Relationship Id="rId4" Type="http://schemas.openxmlformats.org/officeDocument/2006/relationships/hyperlink" Target="https://www.canada.ca/en/public-health/services/diseases/2019-novel-coronavirus-infection.html"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https://www.alberta.ca/covid-19-alberta-data.asp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b="1" dirty="0"/>
              <a:t>COVID-19 </a:t>
            </a:r>
            <a:br>
              <a:rPr lang="en-CA" b="1" dirty="0"/>
            </a:br>
            <a:r>
              <a:rPr lang="en-CA" sz="3200" b="1" dirty="0"/>
              <a:t>for Community Members</a:t>
            </a:r>
          </a:p>
        </p:txBody>
      </p:sp>
      <p:sp>
        <p:nvSpPr>
          <p:cNvPr id="3" name="Subtitle 2"/>
          <p:cNvSpPr>
            <a:spLocks noGrp="1"/>
          </p:cNvSpPr>
          <p:nvPr>
            <p:ph type="subTitle" idx="1"/>
          </p:nvPr>
        </p:nvSpPr>
        <p:spPr/>
        <p:txBody>
          <a:bodyPr/>
          <a:lstStyle/>
          <a:p>
            <a:r>
              <a:rPr lang="en-CA" dirty="0" smtClean="0"/>
              <a:t>APRIL </a:t>
            </a:r>
            <a:r>
              <a:rPr lang="en-CA" dirty="0"/>
              <a:t>2020</a:t>
            </a:r>
          </a:p>
        </p:txBody>
      </p:sp>
    </p:spTree>
    <p:extLst>
      <p:ext uri="{BB962C8B-B14F-4D97-AF65-F5344CB8AC3E}">
        <p14:creationId xmlns:p14="http://schemas.microsoft.com/office/powerpoint/2010/main" val="2532499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3110"/>
          </a:xfrm>
        </p:spPr>
        <p:txBody>
          <a:bodyPr/>
          <a:lstStyle/>
          <a:p>
            <a:r>
              <a:rPr lang="en-CA" dirty="0"/>
              <a:t>What are the symptoms of COVID-19?</a:t>
            </a:r>
          </a:p>
        </p:txBody>
      </p:sp>
      <p:sp>
        <p:nvSpPr>
          <p:cNvPr id="3" name="Content Placeholder 2"/>
          <p:cNvSpPr>
            <a:spLocks noGrp="1"/>
          </p:cNvSpPr>
          <p:nvPr>
            <p:ph idx="1"/>
          </p:nvPr>
        </p:nvSpPr>
        <p:spPr>
          <a:xfrm>
            <a:off x="1097280" y="1754038"/>
            <a:ext cx="10058400" cy="4115056"/>
          </a:xfrm>
        </p:spPr>
        <p:txBody>
          <a:bodyPr>
            <a:normAutofit/>
          </a:bodyPr>
          <a:lstStyle/>
          <a:p>
            <a:pPr>
              <a:buFont typeface="Arial" panose="020B0604020202020204" pitchFamily="34" charset="0"/>
              <a:buChar char="•"/>
            </a:pPr>
            <a:r>
              <a:rPr lang="en-CA" sz="2400" dirty="0" smtClean="0"/>
              <a:t> The </a:t>
            </a:r>
            <a:r>
              <a:rPr lang="en-CA" sz="2400" dirty="0"/>
              <a:t>most common symptoms of COVID-19 are fever</a:t>
            </a:r>
            <a:r>
              <a:rPr lang="en-CA" sz="2400" dirty="0" smtClean="0"/>
              <a:t>, </a:t>
            </a:r>
            <a:r>
              <a:rPr lang="en-CA" sz="2400" dirty="0"/>
              <a:t>dry </a:t>
            </a:r>
            <a:r>
              <a:rPr lang="en-CA" sz="2400" dirty="0" smtClean="0"/>
              <a:t>cough, and difficulty breathing.</a:t>
            </a:r>
            <a:endParaRPr lang="en-CA" sz="2400" dirty="0"/>
          </a:p>
          <a:p>
            <a:pPr>
              <a:buFont typeface="Arial" panose="020B0604020202020204" pitchFamily="34" charset="0"/>
              <a:buChar char="•"/>
            </a:pPr>
            <a:r>
              <a:rPr lang="en-CA" sz="2400" dirty="0" smtClean="0"/>
              <a:t> Some </a:t>
            </a:r>
            <a:r>
              <a:rPr lang="en-CA" sz="2400" dirty="0"/>
              <a:t>patients may have aches and pains, nasal congestion, runny nose, sore throat or diarrhea. </a:t>
            </a:r>
          </a:p>
          <a:p>
            <a:pPr>
              <a:buFont typeface="Arial" panose="020B0604020202020204" pitchFamily="34" charset="0"/>
              <a:buChar char="•"/>
            </a:pPr>
            <a:r>
              <a:rPr lang="en-CA" sz="2400" dirty="0" smtClean="0"/>
              <a:t> These </a:t>
            </a:r>
            <a:r>
              <a:rPr lang="en-CA" sz="2400" dirty="0"/>
              <a:t>symptoms are usually mild and begin gradually. </a:t>
            </a:r>
          </a:p>
          <a:p>
            <a:pPr>
              <a:buFont typeface="Arial" panose="020B0604020202020204" pitchFamily="34" charset="0"/>
              <a:buChar char="•"/>
            </a:pPr>
            <a:r>
              <a:rPr lang="en-CA" sz="2400" dirty="0" smtClean="0"/>
              <a:t> Some </a:t>
            </a:r>
            <a:r>
              <a:rPr lang="en-CA" sz="2400" dirty="0"/>
              <a:t>people become infected but don’t develop any symptoms and don't feel unwell.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76571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9841"/>
          </a:xfrm>
        </p:spPr>
        <p:txBody>
          <a:bodyPr/>
          <a:lstStyle/>
          <a:p>
            <a:r>
              <a:rPr lang="en-CA" dirty="0"/>
              <a:t>Who is most likely to get sick?</a:t>
            </a:r>
          </a:p>
        </p:txBody>
      </p:sp>
      <p:sp>
        <p:nvSpPr>
          <p:cNvPr id="3" name="Content Placeholder 2"/>
          <p:cNvSpPr>
            <a:spLocks noGrp="1"/>
          </p:cNvSpPr>
          <p:nvPr>
            <p:ph idx="1"/>
          </p:nvPr>
        </p:nvSpPr>
        <p:spPr>
          <a:xfrm>
            <a:off x="1097280" y="1777042"/>
            <a:ext cx="10058400" cy="4092052"/>
          </a:xfrm>
        </p:spPr>
        <p:txBody>
          <a:bodyPr>
            <a:normAutofit fontScale="92500" lnSpcReduction="20000"/>
          </a:bodyPr>
          <a:lstStyle/>
          <a:p>
            <a:pPr marL="88900" indent="0">
              <a:buNone/>
            </a:pPr>
            <a:r>
              <a:rPr lang="en-CA" sz="2300" dirty="0"/>
              <a:t>Anyone can get the disease, the risk depends on where you live or where you have </a:t>
            </a:r>
            <a:r>
              <a:rPr lang="en-CA" sz="2300" dirty="0" smtClean="0"/>
              <a:t>travelled recently</a:t>
            </a:r>
            <a:r>
              <a:rPr lang="en-CA" sz="2300" dirty="0"/>
              <a:t>. </a:t>
            </a:r>
          </a:p>
          <a:p>
            <a:pPr marL="564071" lvl="1" indent="-182563">
              <a:buFont typeface="Arial" panose="020B0604020202020204" pitchFamily="34" charset="0"/>
              <a:buChar char="•"/>
            </a:pPr>
            <a:r>
              <a:rPr lang="en-CA" sz="2100" dirty="0"/>
              <a:t>The risk of infection is higher in areas where a number </a:t>
            </a:r>
            <a:r>
              <a:rPr lang="en-CA" sz="2100" dirty="0" smtClean="0"/>
              <a:t>of people </a:t>
            </a:r>
            <a:r>
              <a:rPr lang="en-CA" sz="2100" dirty="0"/>
              <a:t>have been diagnosed with COVID-19. </a:t>
            </a:r>
          </a:p>
          <a:p>
            <a:pPr marL="564071" lvl="1" indent="-182563">
              <a:buFont typeface="Arial" panose="020B0604020202020204" pitchFamily="34" charset="0"/>
              <a:buChar char="•"/>
            </a:pPr>
            <a:r>
              <a:rPr lang="en-CA" sz="2100" dirty="0" smtClean="0"/>
              <a:t>It </a:t>
            </a:r>
            <a:r>
              <a:rPr lang="en-CA" sz="2100" dirty="0"/>
              <a:t>is important to be aware of the situation </a:t>
            </a:r>
            <a:r>
              <a:rPr lang="en-CA" sz="2100" dirty="0" smtClean="0"/>
              <a:t>in </a:t>
            </a:r>
            <a:r>
              <a:rPr lang="en-CA" sz="2100" dirty="0"/>
              <a:t>your area.</a:t>
            </a:r>
          </a:p>
          <a:p>
            <a:pPr marL="0" indent="0">
              <a:lnSpc>
                <a:spcPct val="110000"/>
              </a:lnSpc>
              <a:buNone/>
            </a:pPr>
            <a:r>
              <a:rPr lang="en-CA" dirty="0" smtClean="0"/>
              <a:t>We </a:t>
            </a:r>
            <a:r>
              <a:rPr lang="en-CA" dirty="0"/>
              <a:t>are still learning about how COVID-2019 affects people, however, some groups appear to develop </a:t>
            </a:r>
            <a:r>
              <a:rPr lang="en-CA" dirty="0" smtClean="0"/>
              <a:t>   serious </a:t>
            </a:r>
            <a:r>
              <a:rPr lang="en-CA" dirty="0"/>
              <a:t>illness more often than </a:t>
            </a:r>
            <a:r>
              <a:rPr lang="en-CA" dirty="0" smtClean="0"/>
              <a:t>others:</a:t>
            </a:r>
          </a:p>
          <a:p>
            <a:pPr lvl="2">
              <a:buFont typeface="Arial" panose="020B0604020202020204" pitchFamily="34" charset="0"/>
              <a:buChar char="•"/>
            </a:pPr>
            <a:r>
              <a:rPr lang="en-CA" sz="1900" dirty="0" smtClean="0"/>
              <a:t>Older persons</a:t>
            </a:r>
          </a:p>
          <a:p>
            <a:pPr lvl="2">
              <a:buFont typeface="Arial" panose="020B0604020202020204" pitchFamily="34" charset="0"/>
              <a:buChar char="•"/>
            </a:pPr>
            <a:r>
              <a:rPr lang="en-CA" sz="1900" dirty="0" smtClean="0"/>
              <a:t>People with pre-existing medical conditions, and those with</a:t>
            </a:r>
          </a:p>
          <a:p>
            <a:pPr lvl="2">
              <a:buFont typeface="Arial" panose="020B0604020202020204" pitchFamily="34" charset="0"/>
              <a:buChar char="•"/>
            </a:pPr>
            <a:r>
              <a:rPr lang="en-CA" sz="1900" dirty="0" smtClean="0"/>
              <a:t>high </a:t>
            </a:r>
            <a:r>
              <a:rPr lang="en-CA" sz="1900" dirty="0"/>
              <a:t>blood </a:t>
            </a:r>
            <a:r>
              <a:rPr lang="en-CA" sz="1900" dirty="0" smtClean="0"/>
              <a:t>pressure</a:t>
            </a:r>
            <a:endParaRPr lang="en-CA" sz="1900" dirty="0"/>
          </a:p>
          <a:p>
            <a:pPr lvl="2">
              <a:buFont typeface="Arial" panose="020B0604020202020204" pitchFamily="34" charset="0"/>
              <a:buChar char="•"/>
            </a:pPr>
            <a:r>
              <a:rPr lang="en-CA" sz="1900" dirty="0" smtClean="0"/>
              <a:t>heart disease</a:t>
            </a:r>
            <a:endParaRPr lang="en-CA" sz="1900" dirty="0"/>
          </a:p>
          <a:p>
            <a:pPr lvl="2">
              <a:buFont typeface="Arial" panose="020B0604020202020204" pitchFamily="34" charset="0"/>
              <a:buChar char="•"/>
            </a:pPr>
            <a:r>
              <a:rPr lang="en-CA" sz="1900" dirty="0"/>
              <a:t>lung </a:t>
            </a:r>
            <a:r>
              <a:rPr lang="en-CA" sz="1900" dirty="0" smtClean="0"/>
              <a:t>disease</a:t>
            </a:r>
            <a:endParaRPr lang="en-CA" sz="1900" dirty="0"/>
          </a:p>
          <a:p>
            <a:pPr lvl="2">
              <a:buFont typeface="Arial" panose="020B0604020202020204" pitchFamily="34" charset="0"/>
              <a:buChar char="•"/>
            </a:pPr>
            <a:r>
              <a:rPr lang="en-CA" sz="1900" dirty="0" smtClean="0"/>
              <a:t>Cancer</a:t>
            </a:r>
            <a:endParaRPr lang="en-CA" sz="1900" dirty="0"/>
          </a:p>
          <a:p>
            <a:pPr lvl="2">
              <a:buFont typeface="Arial" panose="020B0604020202020204" pitchFamily="34" charset="0"/>
              <a:buChar char="•"/>
            </a:pPr>
            <a:r>
              <a:rPr lang="en-CA" sz="1900" dirty="0" smtClean="0"/>
              <a:t>Diabetes.</a:t>
            </a:r>
            <a:endParaRPr lang="en-CA" sz="1900"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3488239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3110"/>
          </a:xfrm>
        </p:spPr>
        <p:txBody>
          <a:bodyPr/>
          <a:lstStyle/>
          <a:p>
            <a:r>
              <a:rPr lang="en-US" dirty="0"/>
              <a:t>COVID-19 estimates on clinical </a:t>
            </a:r>
            <a:r>
              <a:rPr lang="en-US" dirty="0" smtClean="0"/>
              <a:t>severity</a:t>
            </a:r>
            <a:endParaRPr lang="en-CA" dirty="0"/>
          </a:p>
        </p:txBody>
      </p:sp>
      <p:pic>
        <p:nvPicPr>
          <p:cNvPr id="5" name="Content Placeholder 4"/>
          <p:cNvPicPr>
            <a:picLocks noChangeAspect="1"/>
          </p:cNvPicPr>
          <p:nvPr/>
        </p:nvPicPr>
        <p:blipFill>
          <a:blip r:embed="rId2"/>
          <a:stretch>
            <a:fillRect/>
          </a:stretch>
        </p:blipFill>
        <p:spPr>
          <a:xfrm>
            <a:off x="2999072" y="1954743"/>
            <a:ext cx="4474378" cy="4022725"/>
          </a:xfrm>
          <a:prstGeom prst="rect">
            <a:avLst/>
          </a:prstGeom>
        </p:spPr>
      </p:pic>
      <p:pic>
        <p:nvPicPr>
          <p:cNvPr id="6" name="Picture 5"/>
          <p:cNvPicPr>
            <a:picLocks noChangeAspect="1"/>
          </p:cNvPicPr>
          <p:nvPr/>
        </p:nvPicPr>
        <p:blipFill>
          <a:blip r:embed="rId3"/>
          <a:stretch>
            <a:fillRect/>
          </a:stretch>
        </p:blipFill>
        <p:spPr>
          <a:xfrm>
            <a:off x="6403057" y="1954743"/>
            <a:ext cx="1327309" cy="1327309"/>
          </a:xfrm>
          <a:prstGeom prst="rect">
            <a:avLst/>
          </a:prstGeom>
        </p:spPr>
      </p:pic>
      <p:pic>
        <p:nvPicPr>
          <p:cNvPr id="7" name="Picture 6"/>
          <p:cNvPicPr>
            <a:picLocks noChangeAspect="1"/>
          </p:cNvPicPr>
          <p:nvPr/>
        </p:nvPicPr>
        <p:blipFill>
          <a:blip r:embed="rId4"/>
          <a:stretch>
            <a:fillRect/>
          </a:stretch>
        </p:blipFill>
        <p:spPr>
          <a:xfrm>
            <a:off x="7262668" y="3478147"/>
            <a:ext cx="1109568" cy="1115665"/>
          </a:xfrm>
          <a:prstGeom prst="rect">
            <a:avLst/>
          </a:prstGeom>
        </p:spPr>
      </p:pic>
      <p:pic>
        <p:nvPicPr>
          <p:cNvPr id="8" name="Picture 7"/>
          <p:cNvPicPr>
            <a:picLocks noChangeAspect="1"/>
          </p:cNvPicPr>
          <p:nvPr/>
        </p:nvPicPr>
        <p:blipFill>
          <a:blip r:embed="rId5"/>
          <a:stretch>
            <a:fillRect/>
          </a:stretch>
        </p:blipFill>
        <p:spPr>
          <a:xfrm>
            <a:off x="8554560" y="4892286"/>
            <a:ext cx="621846" cy="1085182"/>
          </a:xfrm>
          <a:prstGeom prst="rect">
            <a:avLst/>
          </a:prstGeom>
        </p:spPr>
      </p:pic>
      <p:sp>
        <p:nvSpPr>
          <p:cNvPr id="9" name="Rectangle 8"/>
          <p:cNvSpPr/>
          <p:nvPr/>
        </p:nvSpPr>
        <p:spPr>
          <a:xfrm>
            <a:off x="2529822" y="6002443"/>
            <a:ext cx="8081356" cy="338554"/>
          </a:xfrm>
          <a:prstGeom prst="rect">
            <a:avLst/>
          </a:prstGeom>
        </p:spPr>
        <p:txBody>
          <a:bodyPr wrap="square">
            <a:spAutoFit/>
          </a:bodyPr>
          <a:lstStyle/>
          <a:p>
            <a:r>
              <a:rPr lang="en-CA" sz="1600" dirty="0"/>
              <a:t>Source: World Health Organization (February 20 2020). EPI WIN Power point.</a:t>
            </a:r>
          </a:p>
        </p:txBody>
      </p:sp>
    </p:spTree>
    <p:extLst>
      <p:ext uri="{BB962C8B-B14F-4D97-AF65-F5344CB8AC3E}">
        <p14:creationId xmlns:p14="http://schemas.microsoft.com/office/powerpoint/2010/main" val="3955119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6371"/>
          </a:xfrm>
        </p:spPr>
        <p:txBody>
          <a:bodyPr/>
          <a:lstStyle/>
          <a:p>
            <a:r>
              <a:rPr lang="en-CA" dirty="0"/>
              <a:t>Should I worry about COVID-19?</a:t>
            </a:r>
          </a:p>
        </p:txBody>
      </p:sp>
      <p:sp>
        <p:nvSpPr>
          <p:cNvPr id="3" name="Content Placeholder 2"/>
          <p:cNvSpPr>
            <a:spLocks noGrp="1"/>
          </p:cNvSpPr>
          <p:nvPr>
            <p:ph idx="1"/>
          </p:nvPr>
        </p:nvSpPr>
        <p:spPr>
          <a:xfrm>
            <a:off x="1097280" y="1759789"/>
            <a:ext cx="10058400" cy="4109305"/>
          </a:xfrm>
        </p:spPr>
        <p:txBody>
          <a:bodyPr>
            <a:normAutofit/>
          </a:bodyPr>
          <a:lstStyle/>
          <a:p>
            <a:pPr>
              <a:buFont typeface="Arial" panose="020B0604020202020204" pitchFamily="34" charset="0"/>
              <a:buChar char="•"/>
            </a:pPr>
            <a:r>
              <a:rPr lang="en-CA" sz="2200" dirty="0" smtClean="0"/>
              <a:t> Illness </a:t>
            </a:r>
            <a:r>
              <a:rPr lang="en-CA" sz="2200" dirty="0"/>
              <a:t>due to COVID-19 infection is generally mild, especially for children and young adults.</a:t>
            </a:r>
          </a:p>
          <a:p>
            <a:pPr>
              <a:buFont typeface="Arial" panose="020B0604020202020204" pitchFamily="34" charset="0"/>
              <a:buChar char="•"/>
            </a:pPr>
            <a:r>
              <a:rPr lang="en-CA" sz="2200" dirty="0" smtClean="0"/>
              <a:t> Most </a:t>
            </a:r>
            <a:r>
              <a:rPr lang="en-CA" sz="2200" dirty="0"/>
              <a:t>people (about 80%) recover from the disease without needing treatment. </a:t>
            </a:r>
          </a:p>
          <a:p>
            <a:pPr>
              <a:buFont typeface="Arial" panose="020B0604020202020204" pitchFamily="34" charset="0"/>
              <a:buChar char="•"/>
            </a:pPr>
            <a:r>
              <a:rPr lang="en-CA" sz="2200" dirty="0" smtClean="0"/>
              <a:t> However</a:t>
            </a:r>
            <a:r>
              <a:rPr lang="en-CA" sz="2200" dirty="0"/>
              <a:t>, it can cause serious illness: about 1 in every 5 people who catch it need hospital care. It is therefore quite normal for people to worry about how the COVID-19 outbreak will affect them and their loved ones.</a:t>
            </a:r>
          </a:p>
          <a:p>
            <a:pPr lvl="1">
              <a:buFont typeface="Arial" panose="020B0604020202020204" pitchFamily="34" charset="0"/>
              <a:buChar char="•"/>
            </a:pPr>
            <a:r>
              <a:rPr lang="en-CA" sz="2200" dirty="0"/>
              <a:t>Individuals over 60 years of age and those with pre-existing health conditions are most at risk of severe symptoms from COVID-19.</a:t>
            </a:r>
          </a:p>
          <a:p>
            <a:pPr marL="0" indent="0">
              <a:buNone/>
            </a:pPr>
            <a:endParaRPr lang="en-CA" dirty="0"/>
          </a:p>
        </p:txBody>
      </p:sp>
      <p:sp>
        <p:nvSpPr>
          <p:cNvPr id="4" name="TextBox 3"/>
          <p:cNvSpPr txBox="1"/>
          <p:nvPr/>
        </p:nvSpPr>
        <p:spPr>
          <a:xfrm>
            <a:off x="1097280" y="5873753"/>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a:t>
            </a:r>
            <a:r>
              <a:rPr lang="en-CA" sz="1200" dirty="0">
                <a:hlinkClick r:id="rId2"/>
              </a:rPr>
              <a:t>https://www.who.int/news-room/q-a-detail/q-a-coronaviruses</a:t>
            </a:r>
            <a:r>
              <a:rPr lang="en-CA" sz="1200" dirty="0"/>
              <a:t> and Alberta Health - Info for Seniors </a:t>
            </a:r>
            <a:r>
              <a:rPr lang="en-CA" sz="1200" dirty="0">
                <a:hlinkClick r:id="rId3"/>
              </a:rPr>
              <a:t>https://www.alberta.ca/coronavirus-info-for-albertans.aspx#toc-2</a:t>
            </a:r>
            <a:r>
              <a:rPr lang="en-CA" sz="1200" dirty="0"/>
              <a:t> </a:t>
            </a:r>
          </a:p>
        </p:txBody>
      </p:sp>
    </p:spTree>
    <p:extLst>
      <p:ext uri="{BB962C8B-B14F-4D97-AF65-F5344CB8AC3E}">
        <p14:creationId xmlns:p14="http://schemas.microsoft.com/office/powerpoint/2010/main" val="93678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01607"/>
          </a:xfrm>
        </p:spPr>
        <p:txBody>
          <a:bodyPr/>
          <a:lstStyle/>
          <a:p>
            <a:r>
              <a:rPr lang="en-CA" dirty="0"/>
              <a:t>Should I worry about COVID-19? </a:t>
            </a:r>
            <a:r>
              <a:rPr lang="en-CA" sz="3600" dirty="0"/>
              <a:t>(</a:t>
            </a:r>
            <a:r>
              <a:rPr lang="en-CA" sz="3600" dirty="0" err="1"/>
              <a:t>con’t</a:t>
            </a:r>
            <a:r>
              <a:rPr lang="en-CA" sz="3600" dirty="0"/>
              <a:t>)</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200" dirty="0" smtClean="0"/>
              <a:t> We </a:t>
            </a:r>
            <a:r>
              <a:rPr lang="en-CA" sz="2200" dirty="0"/>
              <a:t>can channel our concerns into actions to protect ourselves, our loved ones and our communities. </a:t>
            </a:r>
          </a:p>
          <a:p>
            <a:pPr lvl="1">
              <a:buFont typeface="Arial" panose="020B0604020202020204" pitchFamily="34" charset="0"/>
              <a:buChar char="•"/>
            </a:pPr>
            <a:r>
              <a:rPr lang="en-CA" sz="2200" dirty="0"/>
              <a:t>First and foremost among these actions is regular and thorough hand-washing and good respiratory hygiene. </a:t>
            </a:r>
          </a:p>
          <a:p>
            <a:pPr lvl="1">
              <a:buFont typeface="Arial" panose="020B0604020202020204" pitchFamily="34" charset="0"/>
              <a:buChar char="•"/>
            </a:pPr>
            <a:r>
              <a:rPr lang="en-CA" sz="2200" dirty="0"/>
              <a:t>Secondly, keep informed and follow the advice of the local health authorities including any restrictions put in place on travel, movement and gatherings.</a:t>
            </a:r>
          </a:p>
          <a:p>
            <a:pPr marL="0" indent="0">
              <a:buNone/>
            </a:pPr>
            <a:endParaRPr lang="en-CA" sz="2400"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2100736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77654"/>
          </a:xfrm>
        </p:spPr>
        <p:txBody>
          <a:bodyPr>
            <a:normAutofit/>
          </a:bodyPr>
          <a:lstStyle/>
          <a:p>
            <a:r>
              <a:rPr lang="en-CA" sz="4000" dirty="0"/>
              <a:t>Can I catch COVID-19 from the feces of someone with the disease?</a:t>
            </a:r>
          </a:p>
        </p:txBody>
      </p:sp>
      <p:sp>
        <p:nvSpPr>
          <p:cNvPr id="3" name="Content Placeholder 2"/>
          <p:cNvSpPr>
            <a:spLocks noGrp="1"/>
          </p:cNvSpPr>
          <p:nvPr>
            <p:ph idx="1"/>
          </p:nvPr>
        </p:nvSpPr>
        <p:spPr>
          <a:xfrm>
            <a:off x="1097280" y="1782792"/>
            <a:ext cx="10058400" cy="4086302"/>
          </a:xfrm>
        </p:spPr>
        <p:txBody>
          <a:bodyPr>
            <a:normAutofit/>
          </a:bodyPr>
          <a:lstStyle/>
          <a:p>
            <a:pPr>
              <a:buFont typeface="Arial" panose="020B0604020202020204" pitchFamily="34" charset="0"/>
              <a:buChar char="•"/>
            </a:pPr>
            <a:r>
              <a:rPr lang="en-CA" sz="2400" dirty="0" smtClean="0"/>
              <a:t> The </a:t>
            </a:r>
            <a:r>
              <a:rPr lang="en-CA" sz="2400" dirty="0"/>
              <a:t>risk of catching COVID-19 from the feces of an infected person appears to be low. </a:t>
            </a:r>
          </a:p>
          <a:p>
            <a:pPr>
              <a:buFont typeface="Arial" panose="020B0604020202020204" pitchFamily="34" charset="0"/>
              <a:buChar char="•"/>
            </a:pPr>
            <a:r>
              <a:rPr lang="en-CA" sz="2400" dirty="0" smtClean="0"/>
              <a:t> While </a:t>
            </a:r>
            <a:r>
              <a:rPr lang="en-CA" sz="2400" dirty="0"/>
              <a:t>initial investigations suggest the virus may be present in feces in some cases, spread through this route is not a main feature of the outbreak. </a:t>
            </a:r>
          </a:p>
          <a:p>
            <a:pPr>
              <a:buFont typeface="Arial" panose="020B0604020202020204" pitchFamily="34" charset="0"/>
              <a:buChar char="•"/>
            </a:pPr>
            <a:r>
              <a:rPr lang="en-CA" sz="2400" dirty="0" smtClean="0"/>
              <a:t> Because </a:t>
            </a:r>
            <a:r>
              <a:rPr lang="en-CA" sz="2400" dirty="0"/>
              <a:t>this is a risk, however, it is another reason to clean hands regularly, after using the bathroom and before eating. </a:t>
            </a:r>
          </a:p>
          <a:p>
            <a:pPr>
              <a:buFont typeface="Arial" panose="020B0604020202020204" pitchFamily="34" charset="0"/>
              <a:buChar char="•"/>
            </a:pPr>
            <a:r>
              <a:rPr lang="en-CA" sz="2400" dirty="0" smtClean="0"/>
              <a:t> The </a:t>
            </a:r>
            <a:r>
              <a:rPr lang="en-CA" sz="2400" dirty="0"/>
              <a:t>World Health Organization is assessing ongoing research on the ways COVID-19 is spread and will continue to share new findings.</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2394762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77654"/>
          </a:xfrm>
        </p:spPr>
        <p:txBody>
          <a:bodyPr>
            <a:noAutofit/>
          </a:bodyPr>
          <a:lstStyle/>
          <a:p>
            <a:r>
              <a:rPr lang="en-CA" sz="4000" dirty="0"/>
              <a:t>Can humans become infected with COVID-19 from an animal source?</a:t>
            </a:r>
          </a:p>
        </p:txBody>
      </p:sp>
      <p:sp>
        <p:nvSpPr>
          <p:cNvPr id="3" name="Content Placeholder 2"/>
          <p:cNvSpPr>
            <a:spLocks noGrp="1"/>
          </p:cNvSpPr>
          <p:nvPr>
            <p:ph idx="1"/>
          </p:nvPr>
        </p:nvSpPr>
        <p:spPr>
          <a:xfrm>
            <a:off x="1097280" y="1782792"/>
            <a:ext cx="10058400" cy="4086302"/>
          </a:xfrm>
        </p:spPr>
        <p:txBody>
          <a:bodyPr>
            <a:normAutofit/>
          </a:bodyPr>
          <a:lstStyle/>
          <a:p>
            <a:pPr>
              <a:buFont typeface="Arial" panose="020B0604020202020204" pitchFamily="34" charset="0"/>
              <a:buChar char="•"/>
            </a:pPr>
            <a:r>
              <a:rPr lang="en-CA" sz="2400" dirty="0" smtClean="0"/>
              <a:t> Coronaviruses </a:t>
            </a:r>
            <a:r>
              <a:rPr lang="en-CA" sz="2400" dirty="0"/>
              <a:t>are a large family of viruses that are common in animals. </a:t>
            </a:r>
          </a:p>
          <a:p>
            <a:pPr>
              <a:buFont typeface="Arial" panose="020B0604020202020204" pitchFamily="34" charset="0"/>
              <a:buChar char="•"/>
            </a:pPr>
            <a:r>
              <a:rPr lang="en-CA" sz="2400" dirty="0" smtClean="0"/>
              <a:t> Handle </a:t>
            </a:r>
            <a:r>
              <a:rPr lang="en-CA" sz="2400" dirty="0"/>
              <a:t>raw meat or animal organs with care to avoid contamination of uncooked foods and avoid consuming raw or undercooked animal products.</a:t>
            </a:r>
          </a:p>
          <a:p>
            <a:pPr>
              <a:buFont typeface="Arial" panose="020B0604020202020204" pitchFamily="34" charset="0"/>
              <a:buChar char="•"/>
            </a:pPr>
            <a:r>
              <a:rPr lang="en-CA" sz="2400" dirty="0" smtClean="0"/>
              <a:t> There </a:t>
            </a:r>
            <a:r>
              <a:rPr lang="en-CA" sz="2400" dirty="0"/>
              <a:t>is no evidence that companion animals or pets (such as cats and dogs) have been infected or could spread the virus that causes COVID-19</a:t>
            </a:r>
            <a:r>
              <a:rPr lang="en-CA" sz="2200" dirty="0"/>
              <a:t>.</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3350460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Is it safe to receive a package from any area where COVID-19 has been reported?</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 Yes </a:t>
            </a:r>
            <a:endParaRPr lang="en-CA" sz="2400" dirty="0"/>
          </a:p>
          <a:p>
            <a:pPr>
              <a:buFont typeface="Arial" panose="020B0604020202020204" pitchFamily="34" charset="0"/>
              <a:buChar char="•"/>
            </a:pPr>
            <a:r>
              <a:rPr lang="en-CA" sz="2400" dirty="0" smtClean="0"/>
              <a:t> The </a:t>
            </a:r>
            <a:r>
              <a:rPr lang="en-CA" sz="2400" dirty="0"/>
              <a:t>likelihood of an infected person contaminating commercial goods is low and the risk of catching the virus that causes COVID-19 from a package that has been moved, travelled, and exposed to different conditions and temperature is also low.</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2789051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600" dirty="0"/>
              <a:t>Can COVID-19 be caught from a person who has no symptoms?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 The </a:t>
            </a:r>
            <a:r>
              <a:rPr lang="en-CA" sz="2400" dirty="0"/>
              <a:t>main way the disease spreads is through respiratory droplets expelled by someone who is coughing. </a:t>
            </a:r>
          </a:p>
          <a:p>
            <a:pPr>
              <a:buFont typeface="Arial" panose="020B0604020202020204" pitchFamily="34" charset="0"/>
              <a:buChar char="•"/>
            </a:pPr>
            <a:r>
              <a:rPr lang="en-CA" sz="2400" dirty="0" smtClean="0"/>
              <a:t> The risk of catching COVID-19 from someone with no symptoms at all is very low. </a:t>
            </a:r>
            <a:endParaRPr lang="en-CA" sz="2400" dirty="0"/>
          </a:p>
          <a:p>
            <a:pPr>
              <a:buFont typeface="Arial" panose="020B0604020202020204" pitchFamily="34" charset="0"/>
              <a:buChar char="•"/>
            </a:pPr>
            <a:r>
              <a:rPr lang="en-CA" sz="2400" dirty="0" smtClean="0"/>
              <a:t> However</a:t>
            </a:r>
            <a:r>
              <a:rPr lang="en-CA" sz="2400" dirty="0"/>
              <a:t>, many people with COVID-19 experience only mild symptoms. This is particularly true at the early stages of the disease. </a:t>
            </a:r>
          </a:p>
          <a:p>
            <a:pPr>
              <a:buFont typeface="Arial" panose="020B0604020202020204" pitchFamily="34" charset="0"/>
              <a:buChar char="•"/>
            </a:pPr>
            <a:r>
              <a:rPr lang="en-CA" sz="2400" dirty="0" smtClean="0"/>
              <a:t> It </a:t>
            </a:r>
            <a:r>
              <a:rPr lang="en-CA" sz="2400" dirty="0"/>
              <a:t>is therefore possible to catch COVID-19 from someone who has, for example, just a mild cough and does not feel ill.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24470154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15734"/>
          </a:xfrm>
        </p:spPr>
        <p:txBody>
          <a:bodyPr/>
          <a:lstStyle/>
          <a:p>
            <a:r>
              <a:rPr lang="en-CA" dirty="0"/>
              <a:t>How likely am I to catch COVID-19?</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sz="2200" dirty="0" smtClean="0"/>
              <a:t> The </a:t>
            </a:r>
            <a:r>
              <a:rPr lang="en-CA" sz="2200" dirty="0"/>
              <a:t>risk depends on where you are - and more specifically, whether there is a COVID-19 outbreak unfolding </a:t>
            </a:r>
            <a:r>
              <a:rPr lang="en-CA" sz="2200" dirty="0" smtClean="0"/>
              <a:t>there.</a:t>
            </a:r>
          </a:p>
          <a:p>
            <a:pPr marL="182563" indent="-182563">
              <a:buFont typeface="Arial" panose="020B0604020202020204" pitchFamily="34" charset="0"/>
              <a:buChar char="•"/>
            </a:pPr>
            <a:r>
              <a:rPr lang="en-CA" sz="2200" dirty="0" smtClean="0"/>
              <a:t>AHS/AH </a:t>
            </a:r>
            <a:r>
              <a:rPr lang="en-CA" sz="2200" dirty="0"/>
              <a:t>and FNIHB are carefully monitoring and taking the necessary steps to find cases and help prevent the ongoing spread of the virus</a:t>
            </a:r>
            <a:r>
              <a:rPr lang="en-CA" sz="2200" dirty="0" smtClean="0"/>
              <a:t>.</a:t>
            </a:r>
          </a:p>
          <a:p>
            <a:pPr marL="182563" indent="-182563">
              <a:buFont typeface="Arial" panose="020B0604020202020204" pitchFamily="34" charset="0"/>
              <a:buChar char="•"/>
            </a:pPr>
            <a:r>
              <a:rPr lang="en-CA" sz="2200" dirty="0"/>
              <a:t> Currently, aggressive measures are in place to help slow the spread of COVID-19 in Alberta. </a:t>
            </a:r>
          </a:p>
          <a:p>
            <a:pPr marL="0" indent="0">
              <a:buNone/>
            </a:pPr>
            <a:endParaRPr lang="en-CA" sz="2200" dirty="0"/>
          </a:p>
          <a:p>
            <a:endParaRPr lang="en-CA" dirty="0"/>
          </a:p>
        </p:txBody>
      </p:sp>
      <p:sp>
        <p:nvSpPr>
          <p:cNvPr id="6" name="TextBox 5"/>
          <p:cNvSpPr txBox="1"/>
          <p:nvPr/>
        </p:nvSpPr>
        <p:spPr>
          <a:xfrm>
            <a:off x="1097280" y="5581493"/>
            <a:ext cx="9363686" cy="830997"/>
          </a:xfrm>
          <a:prstGeom prst="rect">
            <a:avLst/>
          </a:prstGeom>
          <a:noFill/>
        </p:spPr>
        <p:txBody>
          <a:bodyPr wrap="square" rtlCol="0">
            <a:spAutoFit/>
          </a:bodyPr>
          <a:lstStyle/>
          <a:p>
            <a:r>
              <a:rPr lang="en-CA" sz="1600" dirty="0"/>
              <a:t>References: World Health Organization (February 23, 2020). Q&amp;A on coronaviruses (COVID-19). Retrieved from </a:t>
            </a:r>
            <a:r>
              <a:rPr lang="en-CA" sz="1600" dirty="0">
                <a:hlinkClick r:id="rId2"/>
              </a:rPr>
              <a:t>https://www.who.int/news-room/q-a-detail/q-a-coronaviruses</a:t>
            </a:r>
            <a:r>
              <a:rPr lang="en-CA" sz="1600" dirty="0"/>
              <a:t>; Alberta health Services (February 2020). Novel </a:t>
            </a:r>
            <a:r>
              <a:rPr lang="en-CA" sz="1600" dirty="0" err="1"/>
              <a:t>coronarvirus</a:t>
            </a:r>
            <a:r>
              <a:rPr lang="en-CA" sz="1600" dirty="0"/>
              <a:t> (COVID-19) FAQs for Public).</a:t>
            </a:r>
          </a:p>
        </p:txBody>
      </p:sp>
    </p:spTree>
    <p:extLst>
      <p:ext uri="{BB962C8B-B14F-4D97-AF65-F5344CB8AC3E}">
        <p14:creationId xmlns:p14="http://schemas.microsoft.com/office/powerpoint/2010/main" val="2362167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3623"/>
          </a:xfrm>
        </p:spPr>
        <p:txBody>
          <a:bodyPr/>
          <a:lstStyle/>
          <a:p>
            <a:r>
              <a:rPr lang="en-CA" dirty="0" smtClean="0"/>
              <a:t>COVID-19</a:t>
            </a:r>
            <a:endParaRPr lang="en-CA" dirty="0"/>
          </a:p>
        </p:txBody>
      </p:sp>
      <p:sp>
        <p:nvSpPr>
          <p:cNvPr id="3" name="Content Placeholder 2"/>
          <p:cNvSpPr>
            <a:spLocks noGrp="1"/>
          </p:cNvSpPr>
          <p:nvPr>
            <p:ph idx="1"/>
          </p:nvPr>
        </p:nvSpPr>
        <p:spPr>
          <a:xfrm>
            <a:off x="1097280" y="1759789"/>
            <a:ext cx="10058400" cy="4109305"/>
          </a:xfrm>
        </p:spPr>
        <p:txBody>
          <a:bodyPr/>
          <a:lstStyle/>
          <a:p>
            <a:pPr marL="180975" indent="-176213">
              <a:buFont typeface="Arial" panose="020B0604020202020204" pitchFamily="34" charset="0"/>
              <a:buChar char="•"/>
            </a:pPr>
            <a:r>
              <a:rPr lang="en-CA" sz="2400" dirty="0"/>
              <a:t>On December 31, 2019, an outbreak of pneumonia associated with a new coronavirus (COVID-19) was reported in China.  </a:t>
            </a:r>
          </a:p>
          <a:p>
            <a:pPr marL="180975" indent="-176213">
              <a:buFont typeface="Arial" panose="020B0604020202020204" pitchFamily="34" charset="0"/>
              <a:buChar char="•"/>
            </a:pPr>
            <a:r>
              <a:rPr lang="en-CA" sz="2400" dirty="0"/>
              <a:t>The outbreak is thought to have begun at a market for live poultry, wild animals and seafood in Wuhan, China.   </a:t>
            </a:r>
          </a:p>
          <a:p>
            <a:pPr marL="180975" indent="-176213">
              <a:buFont typeface="Arial" panose="020B0604020202020204" pitchFamily="34" charset="0"/>
              <a:buChar char="•"/>
            </a:pPr>
            <a:r>
              <a:rPr lang="en-CA" sz="2400" dirty="0"/>
              <a:t>China has shut down the Wuhan market, as well as domestic and international transportation links from Wuhan and other affected cities in an attempt to contain the spread of the virus.  </a:t>
            </a:r>
          </a:p>
          <a:p>
            <a:pPr marL="180975" indent="-176213">
              <a:buFont typeface="Arial" panose="020B0604020202020204" pitchFamily="34" charset="0"/>
              <a:buChar char="•"/>
            </a:pPr>
            <a:r>
              <a:rPr lang="en-CA" sz="2400" dirty="0"/>
              <a:t>Since then, COVID-19 has spread to many other countries.</a:t>
            </a:r>
          </a:p>
          <a:p>
            <a:endParaRPr lang="en-CA" dirty="0"/>
          </a:p>
        </p:txBody>
      </p:sp>
    </p:spTree>
    <p:extLst>
      <p:ext uri="{BB962C8B-B14F-4D97-AF65-F5344CB8AC3E}">
        <p14:creationId xmlns:p14="http://schemas.microsoft.com/office/powerpoint/2010/main" val="693783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40752"/>
          </a:xfrm>
        </p:spPr>
        <p:txBody>
          <a:bodyPr/>
          <a:lstStyle/>
          <a:p>
            <a:r>
              <a:rPr lang="en-CA" dirty="0" smtClean="0"/>
              <a:t>COVID-19 Public Health Orders </a:t>
            </a:r>
            <a:endParaRPr lang="en-CA" dirty="0"/>
          </a:p>
        </p:txBody>
      </p:sp>
      <p:sp>
        <p:nvSpPr>
          <p:cNvPr id="3" name="Content Placeholder 2"/>
          <p:cNvSpPr>
            <a:spLocks noGrp="1"/>
          </p:cNvSpPr>
          <p:nvPr>
            <p:ph idx="1"/>
          </p:nvPr>
        </p:nvSpPr>
        <p:spPr>
          <a:xfrm>
            <a:off x="1097280" y="1725561"/>
            <a:ext cx="10058400" cy="4535129"/>
          </a:xfrm>
        </p:spPr>
        <p:txBody>
          <a:bodyPr>
            <a:normAutofit/>
          </a:bodyPr>
          <a:lstStyle/>
          <a:p>
            <a:pPr>
              <a:buFont typeface="Arial" panose="020B0604020202020204" pitchFamily="34" charset="0"/>
              <a:buChar char="•"/>
            </a:pPr>
            <a:r>
              <a:rPr lang="en-CA" dirty="0" smtClean="0"/>
              <a:t> On </a:t>
            </a:r>
            <a:r>
              <a:rPr lang="en-CA" dirty="0"/>
              <a:t>March 25, Alberta’s Chief Medical Officer of Health </a:t>
            </a:r>
            <a:r>
              <a:rPr lang="en-CA" dirty="0">
                <a:hlinkClick r:id="rId2"/>
              </a:rPr>
              <a:t>issued orders under the </a:t>
            </a:r>
            <a:r>
              <a:rPr lang="en-CA" i="1" dirty="0">
                <a:hlinkClick r:id="rId2"/>
              </a:rPr>
              <a:t>Public Health Act</a:t>
            </a:r>
            <a:r>
              <a:rPr lang="en-CA" dirty="0"/>
              <a:t> to legally require:</a:t>
            </a:r>
          </a:p>
          <a:p>
            <a:r>
              <a:rPr lang="en-CA" dirty="0" smtClean="0"/>
              <a:t>- restrictions </a:t>
            </a:r>
            <a:r>
              <a:rPr lang="en-CA" dirty="0"/>
              <a:t>on gatherings and businesses</a:t>
            </a:r>
          </a:p>
          <a:p>
            <a:r>
              <a:rPr lang="en-CA" dirty="0" smtClean="0"/>
              <a:t>- returning </a:t>
            </a:r>
            <a:r>
              <a:rPr lang="en-CA" dirty="0"/>
              <a:t>international travellers to self-isolate for 14 days</a:t>
            </a:r>
          </a:p>
          <a:p>
            <a:r>
              <a:rPr lang="en-CA" dirty="0" smtClean="0"/>
              <a:t>- people </a:t>
            </a:r>
            <a:r>
              <a:rPr lang="en-CA" dirty="0"/>
              <a:t>exposed to COVID-19 to self-isolate for 14 days</a:t>
            </a:r>
          </a:p>
          <a:p>
            <a:r>
              <a:rPr lang="en-CA" dirty="0" smtClean="0"/>
              <a:t>- people </a:t>
            </a:r>
            <a:r>
              <a:rPr lang="en-CA" dirty="0"/>
              <a:t>with symptoms – cough, fever, shortness of breath, runny nose or sore throat not related to a pre-existing illness or health condition </a:t>
            </a:r>
            <a:r>
              <a:rPr lang="en-CA" dirty="0" smtClean="0"/>
              <a:t>to </a:t>
            </a:r>
            <a:r>
              <a:rPr lang="en-CA" dirty="0"/>
              <a:t>self-isolate for 10 days, or until symptoms resolve, whichever is longer</a:t>
            </a:r>
          </a:p>
          <a:p>
            <a:r>
              <a:rPr lang="en-CA" dirty="0" smtClean="0"/>
              <a:t>- limited </a:t>
            </a:r>
            <a:r>
              <a:rPr lang="en-CA" dirty="0"/>
              <a:t>access to all nursing homes, designated supportive living and long-term care facilities, seniors lodges and residential addiction treatment </a:t>
            </a:r>
            <a:r>
              <a:rPr lang="en-CA" dirty="0" smtClean="0"/>
              <a:t>facilities</a:t>
            </a:r>
          </a:p>
        </p:txBody>
      </p:sp>
      <p:sp>
        <p:nvSpPr>
          <p:cNvPr id="4" name="TextBox 3"/>
          <p:cNvSpPr txBox="1"/>
          <p:nvPr/>
        </p:nvSpPr>
        <p:spPr>
          <a:xfrm>
            <a:off x="1144439" y="5940725"/>
            <a:ext cx="10616240" cy="646331"/>
          </a:xfrm>
          <a:prstGeom prst="rect">
            <a:avLst/>
          </a:prstGeom>
          <a:noFill/>
        </p:spPr>
        <p:txBody>
          <a:bodyPr wrap="square" rtlCol="0">
            <a:spAutoFit/>
          </a:bodyPr>
          <a:lstStyle/>
          <a:p>
            <a:r>
              <a:rPr lang="en-CA" dirty="0" smtClean="0">
                <a:hlinkClick r:id="rId3"/>
              </a:rPr>
              <a:t>Source: Alberta Health: COVID-19 info for Albertans https</a:t>
            </a:r>
            <a:r>
              <a:rPr lang="en-CA" dirty="0">
                <a:hlinkClick r:id="rId3"/>
              </a:rPr>
              <a:t>://www.alberta.ca/coronavirus-info-for-albertans.aspx</a:t>
            </a:r>
            <a:endParaRPr lang="en-CA" dirty="0"/>
          </a:p>
          <a:p>
            <a:endParaRPr lang="en-CA" dirty="0"/>
          </a:p>
        </p:txBody>
      </p:sp>
    </p:spTree>
    <p:extLst>
      <p:ext uri="{BB962C8B-B14F-4D97-AF65-F5344CB8AC3E}">
        <p14:creationId xmlns:p14="http://schemas.microsoft.com/office/powerpoint/2010/main" val="3523068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44176"/>
          </a:xfrm>
        </p:spPr>
        <p:txBody>
          <a:bodyPr/>
          <a:lstStyle/>
          <a:p>
            <a:r>
              <a:rPr lang="en-CA" dirty="0"/>
              <a:t>Public Health Restrictions on </a:t>
            </a:r>
            <a:r>
              <a:rPr lang="en-CA" dirty="0" smtClean="0"/>
              <a:t>Gatherings</a:t>
            </a:r>
            <a:endParaRPr lang="en-CA" dirty="0"/>
          </a:p>
        </p:txBody>
      </p:sp>
      <p:sp>
        <p:nvSpPr>
          <p:cNvPr id="3" name="Content Placeholder 2"/>
          <p:cNvSpPr>
            <a:spLocks noGrp="1"/>
          </p:cNvSpPr>
          <p:nvPr>
            <p:ph idx="1"/>
          </p:nvPr>
        </p:nvSpPr>
        <p:spPr>
          <a:xfrm>
            <a:off x="1097280" y="1747157"/>
            <a:ext cx="10058400" cy="4275574"/>
          </a:xfrm>
        </p:spPr>
        <p:txBody>
          <a:bodyPr>
            <a:normAutofit/>
          </a:bodyPr>
          <a:lstStyle/>
          <a:p>
            <a:pPr>
              <a:lnSpc>
                <a:spcPct val="110000"/>
              </a:lnSpc>
            </a:pPr>
            <a:r>
              <a:rPr lang="en-CA" sz="2400" dirty="0"/>
              <a:t>To help prevent the spread of </a:t>
            </a:r>
            <a:r>
              <a:rPr lang="en-CA" sz="2400" dirty="0" smtClean="0"/>
              <a:t>COVID-19:</a:t>
            </a:r>
            <a:endParaRPr lang="en-CA" sz="2400" dirty="0"/>
          </a:p>
          <a:p>
            <a:pPr>
              <a:buFont typeface="Arial" panose="020B0604020202020204" pitchFamily="34" charset="0"/>
              <a:buChar char="•"/>
            </a:pPr>
            <a:r>
              <a:rPr lang="en-CA" sz="2400" b="1" dirty="0"/>
              <a:t> </a:t>
            </a:r>
            <a:r>
              <a:rPr lang="en-CA" sz="2400" b="1" dirty="0" smtClean="0"/>
              <a:t>No gatherings with more than 15 attendees are allowed in one indoor or outdoor location</a:t>
            </a:r>
            <a:r>
              <a:rPr lang="en-CA" sz="2400" dirty="0" smtClean="0"/>
              <a:t>. </a:t>
            </a:r>
          </a:p>
          <a:p>
            <a:r>
              <a:rPr lang="en-CA" sz="2400" dirty="0" smtClean="0"/>
              <a:t>- </a:t>
            </a:r>
            <a:r>
              <a:rPr lang="en-CA" sz="2400" dirty="0"/>
              <a:t>Examples of indoor and outdoor gatherings </a:t>
            </a:r>
            <a:r>
              <a:rPr lang="en-CA" sz="2400" dirty="0" smtClean="0"/>
              <a:t>include: weddings, funerals, religious services, informal events, conferences, educational </a:t>
            </a:r>
            <a:r>
              <a:rPr lang="en-CA" sz="2400" dirty="0"/>
              <a:t>seminars and </a:t>
            </a:r>
            <a:r>
              <a:rPr lang="en-CA" sz="2400" dirty="0" smtClean="0"/>
              <a:t>workshops, and group </a:t>
            </a:r>
            <a:r>
              <a:rPr lang="en-CA" sz="2400" dirty="0"/>
              <a:t>volunteering </a:t>
            </a:r>
            <a:r>
              <a:rPr lang="en-CA" sz="2400" dirty="0" smtClean="0"/>
              <a:t>initiatives.</a:t>
            </a:r>
            <a:endParaRPr lang="en-CA" sz="2400" dirty="0"/>
          </a:p>
          <a:p>
            <a:pPr>
              <a:buFont typeface="Arial" panose="020B0604020202020204" pitchFamily="34" charset="0"/>
              <a:buChar char="•"/>
            </a:pPr>
            <a:r>
              <a:rPr lang="en-CA" sz="2400" dirty="0" smtClean="0"/>
              <a:t> All </a:t>
            </a:r>
            <a:r>
              <a:rPr lang="en-CA" sz="2400" dirty="0"/>
              <a:t>individuals found to be in violation of gathering restrictions are </a:t>
            </a:r>
            <a:r>
              <a:rPr lang="en-CA" sz="2400" dirty="0">
                <a:hlinkClick r:id="rId3"/>
              </a:rPr>
              <a:t>subject to a $1,000 penalty</a:t>
            </a:r>
            <a:r>
              <a:rPr lang="en-CA" sz="2400" dirty="0"/>
              <a:t>.</a:t>
            </a:r>
          </a:p>
          <a:p>
            <a:pPr marL="0" indent="0">
              <a:buNone/>
            </a:pPr>
            <a:endParaRPr lang="en-CA" sz="2000" dirty="0" smtClean="0"/>
          </a:p>
        </p:txBody>
      </p:sp>
      <p:sp>
        <p:nvSpPr>
          <p:cNvPr id="4" name="TextBox 3"/>
          <p:cNvSpPr txBox="1"/>
          <p:nvPr/>
        </p:nvSpPr>
        <p:spPr>
          <a:xfrm>
            <a:off x="1195754" y="6022731"/>
            <a:ext cx="9750669" cy="307777"/>
          </a:xfrm>
          <a:prstGeom prst="rect">
            <a:avLst/>
          </a:prstGeom>
          <a:noFill/>
        </p:spPr>
        <p:txBody>
          <a:bodyPr wrap="square" rtlCol="0">
            <a:spAutoFit/>
          </a:bodyPr>
          <a:lstStyle/>
          <a:p>
            <a:r>
              <a:rPr lang="en-CA" sz="1400" dirty="0"/>
              <a:t>Source: Alberta Health: </a:t>
            </a:r>
            <a:r>
              <a:rPr lang="en-CA" sz="1400" dirty="0" smtClean="0"/>
              <a:t>COVID-19 </a:t>
            </a:r>
            <a:r>
              <a:rPr lang="en-CA" sz="1400" dirty="0"/>
              <a:t>info for Albertans   </a:t>
            </a:r>
            <a:r>
              <a:rPr lang="en-CA" sz="1400" dirty="0">
                <a:hlinkClick r:id="rId4"/>
              </a:rPr>
              <a:t>https://www.alberta.ca/coronavirus-info-for-albertans.aspx#toc-2</a:t>
            </a:r>
            <a:r>
              <a:rPr lang="en-CA" sz="1400" dirty="0"/>
              <a:t> </a:t>
            </a:r>
          </a:p>
        </p:txBody>
      </p:sp>
    </p:spTree>
    <p:extLst>
      <p:ext uri="{BB962C8B-B14F-4D97-AF65-F5344CB8AC3E}">
        <p14:creationId xmlns:p14="http://schemas.microsoft.com/office/powerpoint/2010/main" val="1337736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77963"/>
          </a:xfrm>
        </p:spPr>
        <p:txBody>
          <a:bodyPr/>
          <a:lstStyle/>
          <a:p>
            <a:r>
              <a:rPr lang="en-CA" dirty="0"/>
              <a:t>Public Health Restrictions on Gatherings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 People </a:t>
            </a:r>
            <a:r>
              <a:rPr lang="en-CA" sz="2400" dirty="0"/>
              <a:t>gathered in groups of fewer than 15 people must maintain a distance of 2 metres from one another. </a:t>
            </a:r>
            <a:endParaRPr lang="en-CA" sz="2400" dirty="0" smtClean="0"/>
          </a:p>
          <a:p>
            <a:pPr>
              <a:buFont typeface="Arial" panose="020B0604020202020204" pitchFamily="34" charset="0"/>
              <a:buChar char="•"/>
            </a:pPr>
            <a:r>
              <a:rPr lang="en-CA" sz="2400" dirty="0" smtClean="0"/>
              <a:t>Any </a:t>
            </a:r>
            <a:r>
              <a:rPr lang="en-CA" sz="2400" dirty="0"/>
              <a:t>gatherings with fewer than 15 people must </a:t>
            </a:r>
            <a:r>
              <a:rPr lang="en-CA" sz="2400" u="sng" dirty="0"/>
              <a:t>not</a:t>
            </a:r>
            <a:r>
              <a:rPr lang="en-CA" sz="2400" dirty="0"/>
              <a:t> include activities that could promote disease transmission. This includes </a:t>
            </a:r>
            <a:r>
              <a:rPr lang="en-CA" sz="2400" dirty="0" smtClean="0"/>
              <a:t>singing, </a:t>
            </a:r>
            <a:r>
              <a:rPr lang="en-CA" sz="2400" dirty="0"/>
              <a:t>as infected people can transmit the virus through their saliva or respiratory droplets while singing. </a:t>
            </a:r>
            <a:endParaRPr lang="en-CA" sz="2400" dirty="0" smtClean="0"/>
          </a:p>
          <a:p>
            <a:pPr>
              <a:buFont typeface="Arial" panose="020B0604020202020204" pitchFamily="34" charset="0"/>
              <a:buChar char="•"/>
            </a:pPr>
            <a:r>
              <a:rPr lang="en-CA" sz="2400" dirty="0"/>
              <a:t> </a:t>
            </a:r>
            <a:r>
              <a:rPr lang="en-CA" sz="2400" dirty="0" smtClean="0"/>
              <a:t>Other </a:t>
            </a:r>
            <a:r>
              <a:rPr lang="en-CA" sz="2400" dirty="0"/>
              <a:t>activities considered high risk include – but are not limited to – cheering, hand shaking, preparing food, sharing food or beverages, and buffet-style meals.</a:t>
            </a:r>
          </a:p>
          <a:p>
            <a:endParaRPr lang="en-CA" sz="2400" dirty="0"/>
          </a:p>
        </p:txBody>
      </p:sp>
    </p:spTree>
    <p:extLst>
      <p:ext uri="{BB962C8B-B14F-4D97-AF65-F5344CB8AC3E}">
        <p14:creationId xmlns:p14="http://schemas.microsoft.com/office/powerpoint/2010/main" val="14344498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56862"/>
          </a:xfrm>
        </p:spPr>
        <p:txBody>
          <a:bodyPr/>
          <a:lstStyle/>
          <a:p>
            <a:r>
              <a:rPr lang="en-CA" dirty="0"/>
              <a:t>Public Health Restrictions on Businesses</a:t>
            </a:r>
          </a:p>
        </p:txBody>
      </p:sp>
      <p:sp>
        <p:nvSpPr>
          <p:cNvPr id="3" name="Content Placeholder 2"/>
          <p:cNvSpPr>
            <a:spLocks noGrp="1"/>
          </p:cNvSpPr>
          <p:nvPr>
            <p:ph idx="1"/>
          </p:nvPr>
        </p:nvSpPr>
        <p:spPr>
          <a:xfrm>
            <a:off x="1097280" y="1730326"/>
            <a:ext cx="10058400" cy="4220308"/>
          </a:xfrm>
        </p:spPr>
        <p:txBody>
          <a:bodyPr>
            <a:normAutofit/>
          </a:bodyPr>
          <a:lstStyle/>
          <a:p>
            <a:pPr lvl="1">
              <a:lnSpc>
                <a:spcPct val="110000"/>
              </a:lnSpc>
              <a:spcBef>
                <a:spcPts val="1200"/>
              </a:spcBef>
              <a:spcAft>
                <a:spcPts val="200"/>
              </a:spcAft>
              <a:buFont typeface="Arial" panose="020B0604020202020204" pitchFamily="34" charset="0"/>
              <a:buChar char="•"/>
            </a:pPr>
            <a:r>
              <a:rPr lang="en-CA" sz="2400" dirty="0"/>
              <a:t>Non-essential retail businesses, non-critical health care, and personal service facilities are prohibited from operating.</a:t>
            </a:r>
          </a:p>
          <a:p>
            <a:pPr lvl="1">
              <a:lnSpc>
                <a:spcPct val="110000"/>
              </a:lnSpc>
              <a:spcBef>
                <a:spcPts val="1200"/>
              </a:spcBef>
              <a:spcAft>
                <a:spcPts val="200"/>
              </a:spcAft>
              <a:buFont typeface="Arial" panose="020B0604020202020204" pitchFamily="34" charset="0"/>
              <a:buChar char="•"/>
            </a:pPr>
            <a:r>
              <a:rPr lang="en-CA" sz="2400" dirty="0"/>
              <a:t>Essential services, such as grocery stores, airports, health care facilities, shopping centres, are exempt.</a:t>
            </a:r>
          </a:p>
          <a:p>
            <a:pPr lvl="1">
              <a:lnSpc>
                <a:spcPct val="110000"/>
              </a:lnSpc>
              <a:spcBef>
                <a:spcPts val="1200"/>
              </a:spcBef>
              <a:spcAft>
                <a:spcPts val="200"/>
              </a:spcAft>
              <a:buFont typeface="Arial" panose="020B0604020202020204" pitchFamily="34" charset="0"/>
              <a:buChar char="•"/>
            </a:pPr>
            <a:r>
              <a:rPr lang="en-CA" sz="2400" dirty="0"/>
              <a:t>Albertans are prohibited from attending public recreation facilities and private entertainment facilities (i.e. public swimming pools, casinos, bingo halls, bars, and theatres). </a:t>
            </a:r>
          </a:p>
          <a:p>
            <a:endParaRPr lang="en-CA" sz="2400" dirty="0"/>
          </a:p>
        </p:txBody>
      </p:sp>
    </p:spTree>
    <p:extLst>
      <p:ext uri="{BB962C8B-B14F-4D97-AF65-F5344CB8AC3E}">
        <p14:creationId xmlns:p14="http://schemas.microsoft.com/office/powerpoint/2010/main" val="3024958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979489"/>
          </a:xfrm>
        </p:spPr>
        <p:txBody>
          <a:bodyPr/>
          <a:lstStyle/>
          <a:p>
            <a:r>
              <a:rPr lang="en-CA" dirty="0"/>
              <a:t>Public Health Restrictions on Businesses</a:t>
            </a:r>
          </a:p>
        </p:txBody>
      </p:sp>
      <p:sp>
        <p:nvSpPr>
          <p:cNvPr id="3" name="Content Placeholder 2"/>
          <p:cNvSpPr>
            <a:spLocks noGrp="1"/>
          </p:cNvSpPr>
          <p:nvPr>
            <p:ph idx="1"/>
          </p:nvPr>
        </p:nvSpPr>
        <p:spPr>
          <a:xfrm>
            <a:off x="1097280" y="1716258"/>
            <a:ext cx="10058400" cy="4152836"/>
          </a:xfrm>
        </p:spPr>
        <p:txBody>
          <a:bodyPr/>
          <a:lstStyle/>
          <a:p>
            <a:r>
              <a:rPr lang="en-CA" sz="2400" dirty="0" smtClean="0"/>
              <a:t>The following restrictions are in place for food facilities:</a:t>
            </a:r>
          </a:p>
          <a:p>
            <a:pPr>
              <a:buFont typeface="Arial" panose="020B0604020202020204" pitchFamily="34" charset="0"/>
              <a:buChar char="•"/>
            </a:pPr>
            <a:r>
              <a:rPr lang="en-CA" sz="2400" dirty="0" smtClean="0"/>
              <a:t> All </a:t>
            </a:r>
            <a:r>
              <a:rPr lang="en-CA" sz="2400" dirty="0"/>
              <a:t>dine-in services are </a:t>
            </a:r>
            <a:r>
              <a:rPr lang="en-CA" sz="2400" dirty="0" smtClean="0"/>
              <a:t>prohibited.</a:t>
            </a:r>
          </a:p>
          <a:p>
            <a:pPr>
              <a:buFont typeface="Arial" panose="020B0604020202020204" pitchFamily="34" charset="0"/>
              <a:buChar char="•"/>
            </a:pPr>
            <a:r>
              <a:rPr lang="en-CA" sz="2400" dirty="0"/>
              <a:t> </a:t>
            </a:r>
            <a:r>
              <a:rPr lang="en-CA" sz="2400" dirty="0" smtClean="0"/>
              <a:t>Take-out</a:t>
            </a:r>
            <a:r>
              <a:rPr lang="en-CA" sz="2400" dirty="0"/>
              <a:t>, delivery and drive-thru services are still </a:t>
            </a:r>
            <a:r>
              <a:rPr lang="en-CA" sz="2400" dirty="0" smtClean="0"/>
              <a:t>allowed.</a:t>
            </a:r>
          </a:p>
          <a:p>
            <a:pPr>
              <a:buFont typeface="Arial" panose="020B0604020202020204" pitchFamily="34" charset="0"/>
              <a:buChar char="•"/>
            </a:pPr>
            <a:r>
              <a:rPr lang="en-CA" sz="2400" dirty="0"/>
              <a:t> </a:t>
            </a:r>
            <a:r>
              <a:rPr lang="en-CA" sz="2400" dirty="0" smtClean="0"/>
              <a:t>Restaurants </a:t>
            </a:r>
            <a:r>
              <a:rPr lang="en-CA" sz="2400" dirty="0"/>
              <a:t>in a food court may stay open for take-out or delivery only (no seating</a:t>
            </a:r>
            <a:r>
              <a:rPr lang="en-CA" sz="2400" dirty="0" smtClean="0"/>
              <a:t>).</a:t>
            </a:r>
          </a:p>
          <a:p>
            <a:pPr>
              <a:buFont typeface="Arial" panose="020B0604020202020204" pitchFamily="34" charset="0"/>
              <a:buChar char="•"/>
            </a:pPr>
            <a:r>
              <a:rPr lang="en-CA" sz="2400" dirty="0"/>
              <a:t> </a:t>
            </a:r>
            <a:r>
              <a:rPr lang="en-CA" sz="2400" dirty="0" smtClean="0"/>
              <a:t>Licensed </a:t>
            </a:r>
            <a:r>
              <a:rPr lang="en-CA" sz="2400" dirty="0"/>
              <a:t>facilities are permitted to deliver </a:t>
            </a:r>
            <a:r>
              <a:rPr lang="en-CA" sz="2400" dirty="0" smtClean="0"/>
              <a:t>liquor.</a:t>
            </a:r>
          </a:p>
          <a:p>
            <a:pPr>
              <a:buFont typeface="Arial" panose="020B0604020202020204" pitchFamily="34" charset="0"/>
              <a:buChar char="•"/>
            </a:pPr>
            <a:r>
              <a:rPr lang="en-CA" sz="2400" dirty="0"/>
              <a:t> </a:t>
            </a:r>
            <a:r>
              <a:rPr lang="en-CA" sz="2400" dirty="0" smtClean="0"/>
              <a:t>Not-for-profit </a:t>
            </a:r>
            <a:r>
              <a:rPr lang="en-CA" sz="2400" dirty="0"/>
              <a:t>community kitchens, soup kitchens, religious kitchens and work camp dining halls are exempt at this time, but risk mitigation strategies to prevent the spread of COVID-19 must be followed.</a:t>
            </a:r>
          </a:p>
          <a:p>
            <a:endParaRPr lang="en-CA" dirty="0"/>
          </a:p>
        </p:txBody>
      </p:sp>
    </p:spTree>
    <p:extLst>
      <p:ext uri="{BB962C8B-B14F-4D97-AF65-F5344CB8AC3E}">
        <p14:creationId xmlns:p14="http://schemas.microsoft.com/office/powerpoint/2010/main" val="1471009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155" y="329776"/>
            <a:ext cx="10529977" cy="958435"/>
          </a:xfrm>
        </p:spPr>
        <p:txBody>
          <a:bodyPr>
            <a:normAutofit/>
          </a:bodyPr>
          <a:lstStyle/>
          <a:p>
            <a:r>
              <a:rPr lang="en-CA" sz="4400" dirty="0" smtClean="0"/>
              <a:t>Mandatory Self-Isolation</a:t>
            </a:r>
            <a:endParaRPr lang="en-CA" sz="4400" dirty="0"/>
          </a:p>
        </p:txBody>
      </p:sp>
      <p:sp>
        <p:nvSpPr>
          <p:cNvPr id="3" name="Content Placeholder 2"/>
          <p:cNvSpPr>
            <a:spLocks noGrp="1"/>
          </p:cNvSpPr>
          <p:nvPr>
            <p:ph idx="1"/>
          </p:nvPr>
        </p:nvSpPr>
        <p:spPr>
          <a:xfrm>
            <a:off x="1097280" y="1759789"/>
            <a:ext cx="10058400" cy="4109305"/>
          </a:xfrm>
        </p:spPr>
        <p:txBody>
          <a:bodyPr>
            <a:normAutofit/>
          </a:bodyPr>
          <a:lstStyle/>
          <a:p>
            <a:r>
              <a:rPr lang="en-CA" sz="2400" dirty="0" smtClean="0"/>
              <a:t>Albertans </a:t>
            </a:r>
            <a:r>
              <a:rPr lang="en-CA" sz="2400" dirty="0"/>
              <a:t>are legally required under </a:t>
            </a:r>
            <a:r>
              <a:rPr lang="en-CA" sz="2400" dirty="0">
                <a:hlinkClick r:id="rId3"/>
              </a:rPr>
              <a:t>public health order</a:t>
            </a:r>
            <a:r>
              <a:rPr lang="en-CA" sz="2400" dirty="0"/>
              <a:t> to isolate for:</a:t>
            </a:r>
          </a:p>
          <a:p>
            <a:pPr>
              <a:buFont typeface="Arial" panose="020B0604020202020204" pitchFamily="34" charset="0"/>
              <a:buChar char="•"/>
            </a:pPr>
            <a:r>
              <a:rPr lang="en-CA" sz="2400" dirty="0" smtClean="0"/>
              <a:t> 14 </a:t>
            </a:r>
            <a:r>
              <a:rPr lang="en-CA" sz="2400" dirty="0"/>
              <a:t>days if they recently returned from international travel or are a close contact of someone with </a:t>
            </a:r>
            <a:r>
              <a:rPr lang="en-CA" sz="2400" dirty="0" smtClean="0"/>
              <a:t>COVID-19.</a:t>
            </a:r>
            <a:endParaRPr lang="en-CA" sz="2400" dirty="0"/>
          </a:p>
          <a:p>
            <a:pPr>
              <a:buFont typeface="Arial" panose="020B0604020202020204" pitchFamily="34" charset="0"/>
              <a:buChar char="•"/>
            </a:pPr>
            <a:r>
              <a:rPr lang="en-CA" sz="2400" dirty="0" smtClean="0"/>
              <a:t> 10 </a:t>
            </a:r>
            <a:r>
              <a:rPr lang="en-CA" sz="2400" dirty="0"/>
              <a:t>days if they have a COVID-19 symptom (cough, fever, shortness of breath, runny nose, or sore throat) that is not related to a pre-existing illness or health </a:t>
            </a:r>
            <a:r>
              <a:rPr lang="en-CA" sz="2400" dirty="0" smtClean="0"/>
              <a:t>condition.</a:t>
            </a:r>
            <a:endParaRPr lang="en-CA" sz="2400" dirty="0"/>
          </a:p>
          <a:p>
            <a:pPr>
              <a:buClr>
                <a:srgbClr val="E48312"/>
              </a:buClr>
              <a:buFont typeface="Arial" panose="020B0604020202020204" pitchFamily="34" charset="0"/>
              <a:buChar char="•"/>
            </a:pPr>
            <a:endParaRPr lang="en-CA" sz="2400" dirty="0"/>
          </a:p>
        </p:txBody>
      </p:sp>
      <p:sp>
        <p:nvSpPr>
          <p:cNvPr id="6" name="TextBox 5"/>
          <p:cNvSpPr txBox="1"/>
          <p:nvPr/>
        </p:nvSpPr>
        <p:spPr>
          <a:xfrm>
            <a:off x="1029419" y="5729748"/>
            <a:ext cx="10245723" cy="338554"/>
          </a:xfrm>
          <a:prstGeom prst="rect">
            <a:avLst/>
          </a:prstGeom>
          <a:noFill/>
        </p:spPr>
        <p:txBody>
          <a:bodyPr wrap="square" rtlCol="0">
            <a:spAutoFit/>
          </a:bodyPr>
          <a:lstStyle/>
          <a:p>
            <a:r>
              <a:rPr lang="en-CA" sz="1600" dirty="0"/>
              <a:t>Source: Alberta </a:t>
            </a:r>
            <a:r>
              <a:rPr lang="en-CA" sz="1600" dirty="0" smtClean="0"/>
              <a:t>Health: COVID-19 Info for Albertans https</a:t>
            </a:r>
            <a:r>
              <a:rPr lang="en-CA" sz="1600" dirty="0"/>
              <a:t>://</a:t>
            </a:r>
            <a:r>
              <a:rPr lang="en-CA" sz="1600" dirty="0" smtClean="0"/>
              <a:t>www.alberta.ca/coronavirus-info-for-albertans.aspx   </a:t>
            </a:r>
            <a:endParaRPr lang="en-CA" sz="1600" dirty="0"/>
          </a:p>
        </p:txBody>
      </p:sp>
    </p:spTree>
    <p:extLst>
      <p:ext uri="{BB962C8B-B14F-4D97-AF65-F5344CB8AC3E}">
        <p14:creationId xmlns:p14="http://schemas.microsoft.com/office/powerpoint/2010/main" val="23746581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51353"/>
          </a:xfrm>
        </p:spPr>
        <p:txBody>
          <a:bodyPr>
            <a:normAutofit fontScale="90000"/>
          </a:bodyPr>
          <a:lstStyle/>
          <a:p>
            <a:r>
              <a:rPr lang="en-CA" dirty="0" smtClean="0"/>
              <a:t>Restrictions on Visitors of Long </a:t>
            </a:r>
            <a:r>
              <a:rPr lang="en-CA" dirty="0"/>
              <a:t>Term and Continuing Care Facilities</a:t>
            </a:r>
          </a:p>
        </p:txBody>
      </p:sp>
      <p:sp>
        <p:nvSpPr>
          <p:cNvPr id="3" name="Content Placeholder 2"/>
          <p:cNvSpPr>
            <a:spLocks noGrp="1"/>
          </p:cNvSpPr>
          <p:nvPr>
            <p:ph idx="1"/>
          </p:nvPr>
        </p:nvSpPr>
        <p:spPr/>
        <p:txBody>
          <a:bodyPr>
            <a:normAutofit/>
          </a:bodyPr>
          <a:lstStyle/>
          <a:p>
            <a:pPr marL="0" indent="0">
              <a:buNone/>
            </a:pPr>
            <a:r>
              <a:rPr lang="en-CA" sz="2200" dirty="0">
                <a:solidFill>
                  <a:srgbClr val="333333"/>
                </a:solidFill>
              </a:rPr>
              <a:t>Individuals over 60 years of age and those with pre-existing health conditions are most at risk of severe symptoms from COVID-19</a:t>
            </a:r>
            <a:r>
              <a:rPr lang="en-CA" sz="2200" dirty="0" smtClean="0">
                <a:solidFill>
                  <a:srgbClr val="333333"/>
                </a:solidFill>
              </a:rPr>
              <a:t>. To prevent the spread of COVID-19:</a:t>
            </a:r>
            <a:endParaRPr lang="en-CA" sz="2200" dirty="0" smtClean="0"/>
          </a:p>
          <a:p>
            <a:pPr>
              <a:buFont typeface="Arial" panose="020B0604020202020204" pitchFamily="34" charset="0"/>
              <a:buChar char="•"/>
            </a:pPr>
            <a:r>
              <a:rPr lang="en-CA" sz="2200" dirty="0" smtClean="0"/>
              <a:t> No </a:t>
            </a:r>
            <a:r>
              <a:rPr lang="en-CA" sz="2200" dirty="0"/>
              <a:t>visitors are allowed entry to these facilities, except for visits: </a:t>
            </a:r>
          </a:p>
          <a:p>
            <a:pPr lvl="1"/>
            <a:r>
              <a:rPr lang="en-CA" sz="2200" dirty="0"/>
              <a:t>when a resident is </a:t>
            </a:r>
            <a:r>
              <a:rPr lang="en-CA" sz="2200" dirty="0" smtClean="0"/>
              <a:t>dying, or</a:t>
            </a:r>
            <a:endParaRPr lang="en-CA" sz="2200" dirty="0"/>
          </a:p>
          <a:p>
            <a:pPr lvl="1"/>
            <a:r>
              <a:rPr lang="en-CA" sz="2200" dirty="0"/>
              <a:t>where, in rare situations, the resident's care needs cannot be met without their </a:t>
            </a:r>
            <a:r>
              <a:rPr lang="en-CA" sz="2200" dirty="0" smtClean="0"/>
              <a:t>assistance</a:t>
            </a:r>
          </a:p>
          <a:p>
            <a:pPr>
              <a:buFont typeface="Arial" panose="020B0604020202020204" pitchFamily="34" charset="0"/>
              <a:buChar char="•"/>
            </a:pPr>
            <a:r>
              <a:rPr lang="en-CA" sz="2200" dirty="0" smtClean="0"/>
              <a:t> Families </a:t>
            </a:r>
            <a:r>
              <a:rPr lang="en-CA" sz="2200" dirty="0"/>
              <a:t>and friends of those in these facilities are asked to think of other ways besides visiting that they can support and encourage their loved ones through this difficult time.</a:t>
            </a:r>
          </a:p>
        </p:txBody>
      </p:sp>
      <p:sp>
        <p:nvSpPr>
          <p:cNvPr id="5" name="TextBox 4"/>
          <p:cNvSpPr txBox="1"/>
          <p:nvPr/>
        </p:nvSpPr>
        <p:spPr>
          <a:xfrm>
            <a:off x="844062" y="5869094"/>
            <a:ext cx="10311618" cy="307777"/>
          </a:xfrm>
          <a:prstGeom prst="rect">
            <a:avLst/>
          </a:prstGeom>
          <a:noFill/>
        </p:spPr>
        <p:txBody>
          <a:bodyPr wrap="square" rtlCol="0">
            <a:spAutoFit/>
          </a:bodyPr>
          <a:lstStyle/>
          <a:p>
            <a:r>
              <a:rPr lang="en-CA" sz="1400" dirty="0"/>
              <a:t>Source: Alberta Health-Info for </a:t>
            </a:r>
            <a:r>
              <a:rPr lang="en-CA" sz="1400" dirty="0" smtClean="0"/>
              <a:t>Seniors and other Vulnerable Groups </a:t>
            </a:r>
            <a:r>
              <a:rPr lang="en-CA" sz="1400" dirty="0">
                <a:hlinkClick r:id="rId2"/>
              </a:rPr>
              <a:t>https://www.alberta.ca/coronavirus-info-for-albertans.aspx#toc-2</a:t>
            </a:r>
            <a:r>
              <a:rPr lang="en-CA" sz="1400" dirty="0"/>
              <a:t>   </a:t>
            </a:r>
          </a:p>
        </p:txBody>
      </p:sp>
    </p:spTree>
    <p:extLst>
      <p:ext uri="{BB962C8B-B14F-4D97-AF65-F5344CB8AC3E}">
        <p14:creationId xmlns:p14="http://schemas.microsoft.com/office/powerpoint/2010/main" val="15134654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600" dirty="0"/>
              <a:t>I have been told to self-isolate, what does that mean?</a:t>
            </a:r>
          </a:p>
        </p:txBody>
      </p:sp>
      <p:sp>
        <p:nvSpPr>
          <p:cNvPr id="3" name="Content Placeholder 2"/>
          <p:cNvSpPr>
            <a:spLocks noGrp="1"/>
          </p:cNvSpPr>
          <p:nvPr>
            <p:ph idx="1"/>
          </p:nvPr>
        </p:nvSpPr>
        <p:spPr>
          <a:xfrm>
            <a:off x="1097280" y="1980149"/>
            <a:ext cx="10058400" cy="4159393"/>
          </a:xfrm>
        </p:spPr>
        <p:txBody>
          <a:bodyPr>
            <a:normAutofit/>
          </a:bodyPr>
          <a:lstStyle/>
          <a:p>
            <a:pPr marL="0" indent="0">
              <a:buNone/>
            </a:pPr>
            <a:r>
              <a:rPr lang="en-CA" sz="2400" b="1" dirty="0" smtClean="0"/>
              <a:t>Self-isolation </a:t>
            </a:r>
            <a:r>
              <a:rPr lang="en-CA" sz="2400" dirty="0"/>
              <a:t>means:</a:t>
            </a:r>
          </a:p>
          <a:p>
            <a:pPr marL="268288" indent="-176213">
              <a:buFont typeface="Arial" panose="020B0604020202020204" pitchFamily="34" charset="0"/>
              <a:buChar char="•"/>
            </a:pPr>
            <a:r>
              <a:rPr lang="en-CA" sz="2400" dirty="0" smtClean="0"/>
              <a:t>Staying home. </a:t>
            </a:r>
            <a:r>
              <a:rPr lang="en-CA" sz="2400" dirty="0"/>
              <a:t>N</a:t>
            </a:r>
            <a:r>
              <a:rPr lang="en-CA" sz="2400" dirty="0" smtClean="0"/>
              <a:t>ot going to work, </a:t>
            </a:r>
            <a:r>
              <a:rPr lang="en-CA" sz="2400" dirty="0"/>
              <a:t>school, </a:t>
            </a:r>
            <a:r>
              <a:rPr lang="en-CA" sz="2400" dirty="0" smtClean="0"/>
              <a:t>grocery stores, shopping </a:t>
            </a:r>
            <a:r>
              <a:rPr lang="en-CA" sz="2400" dirty="0"/>
              <a:t>malls, </a:t>
            </a:r>
            <a:r>
              <a:rPr lang="en-CA" sz="2400" dirty="0" smtClean="0"/>
              <a:t>social events or any other </a:t>
            </a:r>
            <a:r>
              <a:rPr lang="en-CA" sz="2400" dirty="0"/>
              <a:t>public gatherings.</a:t>
            </a:r>
          </a:p>
          <a:p>
            <a:pPr marL="268288" indent="-176213">
              <a:buFont typeface="Arial" panose="020B0604020202020204" pitchFamily="34" charset="0"/>
              <a:buChar char="•"/>
            </a:pPr>
            <a:r>
              <a:rPr lang="en-CA" sz="2400" dirty="0" smtClean="0"/>
              <a:t>Avoiding </a:t>
            </a:r>
            <a:r>
              <a:rPr lang="en-CA" sz="2400" dirty="0"/>
              <a:t>close contact with other people, especially those with chronic conditions, a compromised immune system, or </a:t>
            </a:r>
            <a:r>
              <a:rPr lang="en-CA" sz="2400" dirty="0" smtClean="0"/>
              <a:t>seniors. </a:t>
            </a:r>
          </a:p>
          <a:p>
            <a:pPr marL="268288" indent="-176213">
              <a:buFont typeface="Arial" panose="020B0604020202020204" pitchFamily="34" charset="0"/>
              <a:buChar char="•"/>
            </a:pPr>
            <a:r>
              <a:rPr lang="en-CA" sz="2400" dirty="0" smtClean="0"/>
              <a:t>Not having any visitors at </a:t>
            </a:r>
            <a:r>
              <a:rPr lang="en-CA" sz="2400" dirty="0"/>
              <a:t>your home. </a:t>
            </a:r>
            <a:endParaRPr lang="en-CA" sz="2400" dirty="0" smtClean="0"/>
          </a:p>
          <a:p>
            <a:pPr marL="268288" indent="-176213">
              <a:buFont typeface="Arial" panose="020B0604020202020204" pitchFamily="34" charset="0"/>
              <a:buChar char="•"/>
            </a:pPr>
            <a:r>
              <a:rPr lang="en-CA" sz="2400" dirty="0"/>
              <a:t>Not sharing household items such as dishes, drinking glasses, cups, eating utensils, towels, pillows, or other items with people in your home.</a:t>
            </a:r>
          </a:p>
          <a:p>
            <a:pPr marL="268288" indent="-176213">
              <a:buFont typeface="Arial" panose="020B0604020202020204" pitchFamily="34" charset="0"/>
              <a:buChar char="•"/>
            </a:pPr>
            <a:endParaRPr lang="en-CA" sz="2400" dirty="0" smtClean="0"/>
          </a:p>
        </p:txBody>
      </p:sp>
      <p:pic>
        <p:nvPicPr>
          <p:cNvPr id="4" name="Picture 3"/>
          <p:cNvPicPr>
            <a:picLocks noChangeAspect="1"/>
          </p:cNvPicPr>
          <p:nvPr/>
        </p:nvPicPr>
        <p:blipFill>
          <a:blip r:embed="rId2"/>
          <a:stretch>
            <a:fillRect/>
          </a:stretch>
        </p:blipFill>
        <p:spPr>
          <a:xfrm>
            <a:off x="1097280" y="6034536"/>
            <a:ext cx="8065707" cy="426757"/>
          </a:xfrm>
          <a:prstGeom prst="rect">
            <a:avLst/>
          </a:prstGeom>
        </p:spPr>
      </p:pic>
    </p:spTree>
    <p:extLst>
      <p:ext uri="{BB962C8B-B14F-4D97-AF65-F5344CB8AC3E}">
        <p14:creationId xmlns:p14="http://schemas.microsoft.com/office/powerpoint/2010/main" val="2503498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076370"/>
          </a:xfrm>
        </p:spPr>
        <p:txBody>
          <a:bodyPr/>
          <a:lstStyle/>
          <a:p>
            <a:r>
              <a:rPr lang="en-CA" dirty="0"/>
              <a:t>Self-Isolation </a:t>
            </a:r>
            <a:r>
              <a:rPr lang="en-CA" sz="3600" dirty="0"/>
              <a:t>(</a:t>
            </a:r>
            <a:r>
              <a:rPr lang="en-CA" sz="3600" dirty="0" err="1"/>
              <a:t>con’t</a:t>
            </a:r>
            <a:r>
              <a:rPr lang="en-CA" sz="3600" dirty="0"/>
              <a:t>)</a:t>
            </a:r>
          </a:p>
        </p:txBody>
      </p:sp>
      <p:sp>
        <p:nvSpPr>
          <p:cNvPr id="3" name="Content Placeholder 2"/>
          <p:cNvSpPr>
            <a:spLocks noGrp="1"/>
          </p:cNvSpPr>
          <p:nvPr>
            <p:ph idx="1"/>
          </p:nvPr>
        </p:nvSpPr>
        <p:spPr>
          <a:xfrm>
            <a:off x="1097280" y="1838325"/>
            <a:ext cx="9579128" cy="4030769"/>
          </a:xfrm>
        </p:spPr>
        <p:txBody>
          <a:bodyPr>
            <a:normAutofit lnSpcReduction="10000"/>
          </a:bodyPr>
          <a:lstStyle/>
          <a:p>
            <a:pPr marL="92075" indent="0">
              <a:lnSpc>
                <a:spcPct val="100000"/>
              </a:lnSpc>
              <a:buNone/>
            </a:pPr>
            <a:r>
              <a:rPr lang="en-CA" sz="2400" b="1" dirty="0"/>
              <a:t>Self-isolation</a:t>
            </a:r>
            <a:r>
              <a:rPr lang="en-CA" sz="2400" dirty="0"/>
              <a:t> also means</a:t>
            </a:r>
            <a:r>
              <a:rPr lang="en-CA" sz="2400" dirty="0" smtClean="0"/>
              <a:t>:</a:t>
            </a:r>
          </a:p>
          <a:p>
            <a:pPr marL="268288" lvl="1" indent="-176213">
              <a:lnSpc>
                <a:spcPct val="100000"/>
              </a:lnSpc>
              <a:spcBef>
                <a:spcPts val="1200"/>
              </a:spcBef>
              <a:spcAft>
                <a:spcPts val="200"/>
              </a:spcAft>
              <a:buFont typeface="Arial" panose="020B0604020202020204" pitchFamily="34" charset="0"/>
              <a:buChar char="•"/>
            </a:pPr>
            <a:r>
              <a:rPr lang="en-CA" sz="2400" dirty="0" smtClean="0"/>
              <a:t>Washing </a:t>
            </a:r>
            <a:r>
              <a:rPr lang="en-CA" sz="2400" dirty="0"/>
              <a:t>dishware thoroughly with soap and water or </a:t>
            </a:r>
            <a:r>
              <a:rPr lang="en-CA" sz="2400" dirty="0" smtClean="0"/>
              <a:t>putting them </a:t>
            </a:r>
            <a:r>
              <a:rPr lang="en-CA" sz="2400" dirty="0"/>
              <a:t>in the dishwasher for cleaning. </a:t>
            </a:r>
            <a:r>
              <a:rPr lang="en-CA" sz="2400" dirty="0" smtClean="0"/>
              <a:t>Washing </a:t>
            </a:r>
            <a:r>
              <a:rPr lang="en-CA" sz="2400" dirty="0"/>
              <a:t>clothing and linens in a washing machine</a:t>
            </a:r>
            <a:r>
              <a:rPr lang="en-CA" sz="2400" dirty="0" smtClean="0"/>
              <a:t>.</a:t>
            </a:r>
            <a:endParaRPr lang="en-CA" sz="2400" dirty="0"/>
          </a:p>
          <a:p>
            <a:pPr marL="268288" lvl="1" indent="-176213">
              <a:lnSpc>
                <a:spcPct val="100000"/>
              </a:lnSpc>
              <a:spcBef>
                <a:spcPts val="1200"/>
              </a:spcBef>
              <a:spcAft>
                <a:spcPts val="200"/>
              </a:spcAft>
              <a:buFont typeface="Arial" panose="020B0604020202020204" pitchFamily="34" charset="0"/>
              <a:buChar char="•"/>
            </a:pPr>
            <a:r>
              <a:rPr lang="en-CA" sz="2400" dirty="0" smtClean="0"/>
              <a:t>Asking friends or family to drop off food, medicine, or other supplies.</a:t>
            </a:r>
          </a:p>
          <a:p>
            <a:pPr marL="268288" lvl="1" indent="-176213">
              <a:lnSpc>
                <a:spcPct val="100000"/>
              </a:lnSpc>
              <a:spcBef>
                <a:spcPts val="1200"/>
              </a:spcBef>
              <a:spcAft>
                <a:spcPts val="200"/>
              </a:spcAft>
              <a:buFont typeface="Arial" panose="020B0604020202020204" pitchFamily="34" charset="0"/>
              <a:buChar char="•"/>
            </a:pPr>
            <a:r>
              <a:rPr lang="en-CA" sz="2400" dirty="0" smtClean="0"/>
              <a:t>Watching for symptoms in yourself or family members.</a:t>
            </a:r>
            <a:endParaRPr lang="en-CA" sz="2400" dirty="0"/>
          </a:p>
          <a:p>
            <a:pPr marL="92075" lvl="1" indent="0">
              <a:lnSpc>
                <a:spcPct val="100000"/>
              </a:lnSpc>
              <a:spcBef>
                <a:spcPts val="1200"/>
              </a:spcBef>
              <a:spcAft>
                <a:spcPts val="200"/>
              </a:spcAft>
              <a:buNone/>
            </a:pPr>
            <a:r>
              <a:rPr lang="en-CA" sz="2000" b="1" dirty="0"/>
              <a:t>Note: </a:t>
            </a:r>
            <a:r>
              <a:rPr lang="en-CA" sz="2000" b="1" dirty="0" smtClean="0"/>
              <a:t>Follow </a:t>
            </a:r>
            <a:r>
              <a:rPr lang="en-CA" sz="2000" b="1" dirty="0"/>
              <a:t>the instructions received from your health care </a:t>
            </a:r>
            <a:r>
              <a:rPr lang="en-CA" sz="2000" b="1" dirty="0" smtClean="0"/>
              <a:t>professional.</a:t>
            </a:r>
            <a:endParaRPr lang="en-CA" sz="2000" dirty="0"/>
          </a:p>
          <a:p>
            <a:pPr marL="92075" lvl="1" indent="0">
              <a:buNone/>
            </a:pPr>
            <a:endParaRPr lang="en-CA" sz="2400" dirty="0"/>
          </a:p>
          <a:p>
            <a:pPr marL="92075" lvl="1" indent="0">
              <a:buNone/>
            </a:pPr>
            <a:r>
              <a:rPr lang="en-CA" sz="2400" dirty="0"/>
              <a:t>Further information on self-isolation can also be found on the AHS website.</a:t>
            </a:r>
          </a:p>
          <a:p>
            <a:pPr marL="92075" lvl="1" indent="0">
              <a:buNone/>
            </a:pPr>
            <a:endParaRPr lang="en-CA" sz="2400" dirty="0"/>
          </a:p>
        </p:txBody>
      </p:sp>
      <p:pic>
        <p:nvPicPr>
          <p:cNvPr id="4" name="Picture 3"/>
          <p:cNvPicPr>
            <a:picLocks noChangeAspect="1"/>
          </p:cNvPicPr>
          <p:nvPr/>
        </p:nvPicPr>
        <p:blipFill>
          <a:blip r:embed="rId2"/>
          <a:stretch>
            <a:fillRect/>
          </a:stretch>
        </p:blipFill>
        <p:spPr>
          <a:xfrm>
            <a:off x="1097280" y="6034536"/>
            <a:ext cx="8065707" cy="426757"/>
          </a:xfrm>
          <a:prstGeom prst="rect">
            <a:avLst/>
          </a:prstGeom>
        </p:spPr>
      </p:pic>
    </p:spTree>
    <p:extLst>
      <p:ext uri="{BB962C8B-B14F-4D97-AF65-F5344CB8AC3E}">
        <p14:creationId xmlns:p14="http://schemas.microsoft.com/office/powerpoint/2010/main" val="33223281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312159"/>
          </a:xfrm>
        </p:spPr>
        <p:txBody>
          <a:bodyPr>
            <a:normAutofit fontScale="90000"/>
          </a:bodyPr>
          <a:lstStyle/>
          <a:p>
            <a:r>
              <a:rPr lang="en-CA" dirty="0"/>
              <a:t>How long will it take to develop symptoms after being exposed to COVID-19?</a:t>
            </a:r>
          </a:p>
        </p:txBody>
      </p:sp>
      <p:sp>
        <p:nvSpPr>
          <p:cNvPr id="3" name="Content Placeholder 2"/>
          <p:cNvSpPr>
            <a:spLocks noGrp="1"/>
          </p:cNvSpPr>
          <p:nvPr>
            <p:ph idx="1"/>
          </p:nvPr>
        </p:nvSpPr>
        <p:spPr>
          <a:xfrm>
            <a:off x="1097280" y="1805797"/>
            <a:ext cx="10058400" cy="4063298"/>
          </a:xfrm>
        </p:spPr>
        <p:txBody>
          <a:bodyPr>
            <a:normAutofit/>
          </a:bodyPr>
          <a:lstStyle/>
          <a:p>
            <a:pPr marL="271463" indent="-182563">
              <a:buFont typeface="Arial" panose="020B0604020202020204" pitchFamily="34" charset="0"/>
              <a:buChar char="•"/>
            </a:pPr>
            <a:r>
              <a:rPr lang="en-CA" sz="2400" dirty="0"/>
              <a:t>The “incubation period” means the time between catching the virus and beginning to have symptoms of the disease. </a:t>
            </a:r>
          </a:p>
          <a:p>
            <a:pPr marL="271463" indent="-182563">
              <a:buFont typeface="Arial" panose="020B0604020202020204" pitchFamily="34" charset="0"/>
              <a:buChar char="•"/>
            </a:pPr>
            <a:r>
              <a:rPr lang="en-CA" sz="2400" dirty="0"/>
              <a:t>Most estimates of the incubation period for COVID-19 range from </a:t>
            </a:r>
            <a:r>
              <a:rPr lang="en-CA" sz="2400" b="1" dirty="0" smtClean="0"/>
              <a:t>0-14 </a:t>
            </a:r>
            <a:r>
              <a:rPr lang="en-CA" sz="2400" b="1" dirty="0"/>
              <a:t>days, </a:t>
            </a:r>
            <a:r>
              <a:rPr lang="en-CA" sz="2400" dirty="0"/>
              <a:t>most commonly around </a:t>
            </a:r>
            <a:r>
              <a:rPr lang="en-CA" sz="2400" dirty="0" smtClean="0"/>
              <a:t>5 days</a:t>
            </a:r>
            <a:r>
              <a:rPr lang="en-CA" sz="2400" dirty="0"/>
              <a:t>. </a:t>
            </a:r>
          </a:p>
          <a:p>
            <a:pPr marL="271463" indent="-182563">
              <a:buFont typeface="Arial" panose="020B0604020202020204" pitchFamily="34" charset="0"/>
              <a:buChar char="•"/>
            </a:pPr>
            <a:r>
              <a:rPr lang="en-CA" sz="2400" dirty="0"/>
              <a:t>These estimates will be updated as more data become available.</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10967766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99841"/>
          </a:xfrm>
        </p:spPr>
        <p:txBody>
          <a:bodyPr/>
          <a:lstStyle/>
          <a:p>
            <a:r>
              <a:rPr lang="en-CA" dirty="0"/>
              <a:t>What is </a:t>
            </a:r>
            <a:r>
              <a:rPr lang="en-CA" dirty="0" smtClean="0"/>
              <a:t>a Coronavirus</a:t>
            </a:r>
            <a:r>
              <a:rPr lang="en-CA" dirty="0"/>
              <a:t>?</a:t>
            </a:r>
          </a:p>
        </p:txBody>
      </p:sp>
      <p:sp>
        <p:nvSpPr>
          <p:cNvPr id="3" name="Content Placeholder 2"/>
          <p:cNvSpPr>
            <a:spLocks noGrp="1"/>
          </p:cNvSpPr>
          <p:nvPr>
            <p:ph idx="1"/>
          </p:nvPr>
        </p:nvSpPr>
        <p:spPr>
          <a:xfrm>
            <a:off x="1097280" y="1771291"/>
            <a:ext cx="6770011" cy="4097803"/>
          </a:xfrm>
        </p:spPr>
        <p:txBody>
          <a:bodyPr>
            <a:normAutofit/>
          </a:bodyPr>
          <a:lstStyle/>
          <a:p>
            <a:pPr marL="180975" indent="-180975">
              <a:buFont typeface="Arial" panose="020B0604020202020204" pitchFamily="34" charset="0"/>
              <a:buChar char="•"/>
            </a:pPr>
            <a:r>
              <a:rPr lang="en-CA" sz="2400" dirty="0"/>
              <a:t>Coronaviruses are a large family of viruses which may cause illness in animals or humans.  </a:t>
            </a:r>
          </a:p>
          <a:p>
            <a:pPr marL="180975" indent="-180975">
              <a:buFont typeface="Arial" panose="020B0604020202020204" pitchFamily="34" charset="0"/>
              <a:buChar char="•"/>
            </a:pPr>
            <a:r>
              <a:rPr lang="en-CA" sz="2400" dirty="0"/>
              <a:t>In humans, several coronaviruses are known to cause respiratory infections ranging from the common cold to more severe diseases such as Middle East Respiratory Syndrome (MERS) and Severe Acute Respiratory Syndrome (SARS). </a:t>
            </a:r>
          </a:p>
          <a:p>
            <a:pPr marL="180975" indent="-180975">
              <a:buFont typeface="Arial" panose="020B0604020202020204" pitchFamily="34" charset="0"/>
              <a:buChar char="•"/>
            </a:pPr>
            <a:r>
              <a:rPr lang="en-CA" sz="2400" dirty="0"/>
              <a:t>The most recently discovered coronavirus causes coronavirus disease COVID-19.</a:t>
            </a:r>
            <a:endParaRPr lang="en-CA" sz="2200" dirty="0"/>
          </a:p>
        </p:txBody>
      </p:sp>
      <p:pic>
        <p:nvPicPr>
          <p:cNvPr id="4" name="Picture 3"/>
          <p:cNvPicPr>
            <a:picLocks noChangeAspect="1"/>
          </p:cNvPicPr>
          <p:nvPr/>
        </p:nvPicPr>
        <p:blipFill>
          <a:blip r:embed="rId2"/>
          <a:stretch>
            <a:fillRect/>
          </a:stretch>
        </p:blipFill>
        <p:spPr>
          <a:xfrm>
            <a:off x="8204145" y="383787"/>
            <a:ext cx="3476190" cy="3438095"/>
          </a:xfrm>
          <a:prstGeom prst="rect">
            <a:avLst/>
          </a:prstGeom>
        </p:spPr>
      </p:pic>
      <p:sp>
        <p:nvSpPr>
          <p:cNvPr id="5" name="TextBox 4"/>
          <p:cNvSpPr txBox="1"/>
          <p:nvPr/>
        </p:nvSpPr>
        <p:spPr>
          <a:xfrm>
            <a:off x="8204145" y="3784572"/>
            <a:ext cx="2998033" cy="738664"/>
          </a:xfrm>
          <a:prstGeom prst="rect">
            <a:avLst/>
          </a:prstGeom>
          <a:noFill/>
        </p:spPr>
        <p:txBody>
          <a:bodyPr wrap="square" rtlCol="0">
            <a:spAutoFit/>
          </a:bodyPr>
          <a:lstStyle/>
          <a:p>
            <a:r>
              <a:rPr lang="en-CA" sz="1400" dirty="0"/>
              <a:t>Source: WHO (February 2020) Infection Prevention and Control for Novel Coronavirus (COVID-19)</a:t>
            </a:r>
          </a:p>
        </p:txBody>
      </p:sp>
      <p:sp>
        <p:nvSpPr>
          <p:cNvPr id="7" name="TextBox 6"/>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212897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9592"/>
          </a:xfrm>
        </p:spPr>
        <p:txBody>
          <a:bodyPr>
            <a:normAutofit/>
          </a:bodyPr>
          <a:lstStyle/>
          <a:p>
            <a:r>
              <a:rPr lang="en-CA" sz="4400" dirty="0"/>
              <a:t>What should I do if I think I have COVID-19?</a:t>
            </a:r>
          </a:p>
        </p:txBody>
      </p:sp>
      <p:sp>
        <p:nvSpPr>
          <p:cNvPr id="3" name="Content Placeholder 2"/>
          <p:cNvSpPr>
            <a:spLocks noGrp="1"/>
          </p:cNvSpPr>
          <p:nvPr>
            <p:ph idx="1"/>
          </p:nvPr>
        </p:nvSpPr>
        <p:spPr>
          <a:xfrm>
            <a:off x="1097280" y="1777181"/>
            <a:ext cx="10058400" cy="4091913"/>
          </a:xfrm>
        </p:spPr>
        <p:txBody>
          <a:bodyPr>
            <a:normAutofit lnSpcReduction="10000"/>
          </a:bodyPr>
          <a:lstStyle/>
          <a:p>
            <a:pPr>
              <a:buFont typeface="Arial" panose="020B0604020202020204" pitchFamily="34" charset="0"/>
              <a:buChar char="•"/>
            </a:pPr>
            <a:r>
              <a:rPr lang="en-CA" sz="2400" dirty="0"/>
              <a:t> </a:t>
            </a:r>
            <a:r>
              <a:rPr lang="en-CA" sz="2400" dirty="0" smtClean="0"/>
              <a:t>Testing </a:t>
            </a:r>
            <a:r>
              <a:rPr lang="en-CA" sz="2400" dirty="0"/>
              <a:t>is now available to any person exhibiting symptoms of COVID-19 including cough, fever, shortness of breath, runny nose or sore throat.</a:t>
            </a:r>
          </a:p>
          <a:p>
            <a:pPr>
              <a:buFont typeface="Arial" panose="020B0604020202020204" pitchFamily="34" charset="0"/>
              <a:buChar char="•"/>
            </a:pPr>
            <a:r>
              <a:rPr lang="en-CA" sz="2400" dirty="0" smtClean="0"/>
              <a:t> To find out </a:t>
            </a:r>
            <a:r>
              <a:rPr lang="en-CA" sz="2400" dirty="0"/>
              <a:t>if you need to be tested and next steps, complete the:</a:t>
            </a:r>
          </a:p>
          <a:p>
            <a:r>
              <a:rPr lang="en-CA" sz="2400" dirty="0">
                <a:hlinkClick r:id="rId2"/>
              </a:rPr>
              <a:t>COVID-19 self-assessment for Albertans</a:t>
            </a:r>
            <a:r>
              <a:rPr lang="en-CA" sz="2400" dirty="0"/>
              <a:t>, or the</a:t>
            </a:r>
          </a:p>
          <a:p>
            <a:r>
              <a:rPr lang="en-CA" sz="2400" dirty="0">
                <a:hlinkClick r:id="rId3"/>
              </a:rPr>
              <a:t>COVID-19 self-assessment for healthcare and shelter workers, enforcement personnel and first responders</a:t>
            </a:r>
            <a:endParaRPr lang="en-CA" sz="2400" dirty="0"/>
          </a:p>
          <a:p>
            <a:pPr>
              <a:buFont typeface="Arial" panose="020B0604020202020204" pitchFamily="34" charset="0"/>
              <a:buChar char="•"/>
            </a:pPr>
            <a:r>
              <a:rPr lang="en-CA" sz="2400" dirty="0" smtClean="0"/>
              <a:t> Do not </a:t>
            </a:r>
            <a:r>
              <a:rPr lang="en-CA" sz="2400" dirty="0"/>
              <a:t>go to a physician’s office, a health care </a:t>
            </a:r>
            <a:r>
              <a:rPr lang="en-CA" sz="2400" dirty="0" smtClean="0"/>
              <a:t>facility, </a:t>
            </a:r>
            <a:r>
              <a:rPr lang="en-CA" sz="2400" dirty="0"/>
              <a:t>or a lab without consulting with Health Link 811 first. </a:t>
            </a:r>
            <a:endParaRPr lang="en-CA" sz="2400" dirty="0" smtClean="0"/>
          </a:p>
          <a:p>
            <a:pPr>
              <a:buFont typeface="Arial" panose="020B0604020202020204" pitchFamily="34" charset="0"/>
              <a:buChar char="•"/>
            </a:pPr>
            <a:r>
              <a:rPr lang="en-CA" sz="2400" b="1" dirty="0"/>
              <a:t> </a:t>
            </a:r>
            <a:r>
              <a:rPr lang="en-CA" sz="2400" b="1" dirty="0" smtClean="0"/>
              <a:t>If </a:t>
            </a:r>
            <a:r>
              <a:rPr lang="en-CA" sz="2400" b="1" dirty="0"/>
              <a:t>you are seriously ill and need immediate medical attention call 911 and inform them that you may have </a:t>
            </a:r>
            <a:r>
              <a:rPr lang="en-CA" sz="2400" b="1" dirty="0" smtClean="0"/>
              <a:t>COVID-19.</a:t>
            </a:r>
            <a:endParaRPr lang="en-CA" sz="2400" b="1" dirty="0"/>
          </a:p>
        </p:txBody>
      </p:sp>
      <p:sp>
        <p:nvSpPr>
          <p:cNvPr id="6" name="TextBox 5"/>
          <p:cNvSpPr txBox="1"/>
          <p:nvPr/>
        </p:nvSpPr>
        <p:spPr>
          <a:xfrm>
            <a:off x="647114" y="5992842"/>
            <a:ext cx="11366695" cy="615553"/>
          </a:xfrm>
          <a:prstGeom prst="rect">
            <a:avLst/>
          </a:prstGeom>
          <a:noFill/>
        </p:spPr>
        <p:txBody>
          <a:bodyPr wrap="square" rtlCol="0">
            <a:spAutoFit/>
          </a:bodyPr>
          <a:lstStyle/>
          <a:p>
            <a:r>
              <a:rPr lang="en-CA" sz="1600" dirty="0" smtClean="0"/>
              <a:t>Source: Alberta Health (April 2020). COVID-19 Info for Albertans. </a:t>
            </a:r>
            <a:r>
              <a:rPr lang="en-CA" sz="1600" dirty="0" smtClean="0">
                <a:hlinkClick r:id="rId4"/>
              </a:rPr>
              <a:t>https</a:t>
            </a:r>
            <a:r>
              <a:rPr lang="en-CA" sz="1600" dirty="0">
                <a:hlinkClick r:id="rId4"/>
              </a:rPr>
              <a:t>://www.alberta.ca/coronavirus-info-for-albertans.aspx</a:t>
            </a:r>
            <a:endParaRPr lang="en-CA" sz="1600" dirty="0"/>
          </a:p>
          <a:p>
            <a:r>
              <a:rPr lang="en-CA" dirty="0" smtClean="0"/>
              <a:t>.</a:t>
            </a:r>
            <a:endParaRPr lang="en-CA" dirty="0"/>
          </a:p>
        </p:txBody>
      </p:sp>
    </p:spTree>
    <p:extLst>
      <p:ext uri="{BB962C8B-B14F-4D97-AF65-F5344CB8AC3E}">
        <p14:creationId xmlns:p14="http://schemas.microsoft.com/office/powerpoint/2010/main" val="17961911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can I do to protect myself and prevent the spread of disease?</a:t>
            </a:r>
          </a:p>
        </p:txBody>
      </p:sp>
      <p:sp>
        <p:nvSpPr>
          <p:cNvPr id="3" name="Content Placeholder 2"/>
          <p:cNvSpPr>
            <a:spLocks noGrp="1"/>
          </p:cNvSpPr>
          <p:nvPr>
            <p:ph idx="1"/>
          </p:nvPr>
        </p:nvSpPr>
        <p:spPr/>
        <p:txBody>
          <a:bodyPr>
            <a:normAutofit/>
          </a:bodyPr>
          <a:lstStyle/>
          <a:p>
            <a:r>
              <a:rPr lang="en-CA" sz="2200" dirty="0"/>
              <a:t>You can reduce your chances of being infected or spreading COVID-19 by taking some simple precautions:</a:t>
            </a:r>
          </a:p>
          <a:p>
            <a:pPr>
              <a:buFont typeface="Arial" panose="020B0604020202020204" pitchFamily="34" charset="0"/>
              <a:buChar char="•"/>
            </a:pPr>
            <a:r>
              <a:rPr lang="en-CA" sz="2200" dirty="0" smtClean="0"/>
              <a:t> Regularly </a:t>
            </a:r>
            <a:r>
              <a:rPr lang="en-CA" sz="2200" dirty="0"/>
              <a:t>and thoroughly wash your hands with soap and water or use an alcohol-based hand rub.</a:t>
            </a:r>
          </a:p>
          <a:p>
            <a:pPr lvl="1">
              <a:buFont typeface="Arial" panose="020B0604020202020204" pitchFamily="34" charset="0"/>
              <a:buChar char="•"/>
            </a:pPr>
            <a:r>
              <a:rPr lang="en-CA" sz="2200" dirty="0"/>
              <a:t>Why? Washing your hands with soap and water or using alcohol-based hand rub kills viruses that may be on your hands.</a:t>
            </a:r>
          </a:p>
          <a:p>
            <a:pPr>
              <a:buFont typeface="Arial" panose="020B0604020202020204" pitchFamily="34" charset="0"/>
              <a:buChar char="•"/>
            </a:pPr>
            <a:r>
              <a:rPr lang="en-CA" sz="2200" dirty="0" smtClean="0"/>
              <a:t> Maintain </a:t>
            </a:r>
            <a:r>
              <a:rPr lang="en-CA" sz="2200" dirty="0"/>
              <a:t>at least 2 metres (6 feet) distance between yourself and anyone who is coughing or sneezing.</a:t>
            </a:r>
          </a:p>
          <a:p>
            <a:pPr lvl="1">
              <a:buFont typeface="Arial" panose="020B0604020202020204" pitchFamily="34" charset="0"/>
              <a:buChar char="•"/>
            </a:pPr>
            <a:r>
              <a:rPr lang="en-CA" sz="2200" dirty="0"/>
              <a:t>Why? When someone coughs or sneezes they spray small droplets from their nose or mouth which may contain virus. If you are too close, you can breathe in the droplets, including the COVID-19 virus if the person coughing has the disease.</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40230827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can I do to protect myself and prevent the spread of disease? </a:t>
            </a:r>
            <a:r>
              <a:rPr lang="en-CA" sz="2800" dirty="0"/>
              <a:t>(</a:t>
            </a:r>
            <a:r>
              <a:rPr lang="en-CA" sz="2800" dirty="0" err="1"/>
              <a:t>con’t</a:t>
            </a:r>
            <a:r>
              <a:rPr lang="en-CA" sz="2800" dirty="0"/>
              <a:t>)</a:t>
            </a:r>
            <a:endParaRPr lang="en-CA"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200" dirty="0" smtClean="0"/>
              <a:t> Avoid </a:t>
            </a:r>
            <a:r>
              <a:rPr lang="en-CA" sz="2200" dirty="0"/>
              <a:t>touching your eyes, nose and mouth.</a:t>
            </a:r>
          </a:p>
          <a:p>
            <a:pPr lvl="1">
              <a:buFont typeface="Arial" panose="020B0604020202020204" pitchFamily="34" charset="0"/>
              <a:buChar char="•"/>
            </a:pPr>
            <a:r>
              <a:rPr lang="en-CA" sz="2200" dirty="0"/>
              <a:t>Why? Contaminated hands can transfer the virus to your eyes, nose or mouth. From there, the virus can enter your body and can make you sick.</a:t>
            </a:r>
          </a:p>
          <a:p>
            <a:pPr>
              <a:buFont typeface="Arial" panose="020B0604020202020204" pitchFamily="34" charset="0"/>
              <a:buChar char="•"/>
            </a:pPr>
            <a:r>
              <a:rPr lang="en-CA" sz="2200" dirty="0" smtClean="0"/>
              <a:t> Make </a:t>
            </a:r>
            <a:r>
              <a:rPr lang="en-CA" sz="2200" dirty="0"/>
              <a:t>sure you, and the people around you, follow good respiratory hygiene. This means covering your mouth and nose with your bent elbow or tissue when you cough or sneeze. Then dispose of the used tissue immediately. </a:t>
            </a:r>
          </a:p>
          <a:p>
            <a:pPr lvl="1">
              <a:buFont typeface="Arial" panose="020B0604020202020204" pitchFamily="34" charset="0"/>
              <a:buChar char="•"/>
            </a:pPr>
            <a:r>
              <a:rPr lang="en-CA" sz="2200" dirty="0"/>
              <a:t>Why? Droplets spread virus. By following good respiratory hygiene you protect the people around you from viruses such as cold, flu and COVID-19.</a:t>
            </a:r>
          </a:p>
          <a:p>
            <a:pPr>
              <a:buFont typeface="Arial" panose="020B0604020202020204" pitchFamily="34" charset="0"/>
              <a:buChar char="•"/>
            </a:pPr>
            <a:r>
              <a:rPr lang="en-CA" sz="2200" dirty="0" smtClean="0"/>
              <a:t> Clean </a:t>
            </a:r>
            <a:r>
              <a:rPr lang="en-CA" sz="2200" dirty="0"/>
              <a:t>and disinfect surfaces that are frequently touched.</a:t>
            </a:r>
          </a:p>
          <a:p>
            <a:pPr lvl="1">
              <a:buFont typeface="Arial" panose="020B0604020202020204" pitchFamily="34" charset="0"/>
              <a:buChar char="•"/>
            </a:pPr>
            <a:r>
              <a:rPr lang="en-CA" sz="2200" dirty="0"/>
              <a:t>Why? Hands touch many surfaces and can pick up viruses. Once contaminated, hands can transfer the virus to your eyes, nose or mouth.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623576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long does the virus survive on surfaces?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 It </a:t>
            </a:r>
            <a:r>
              <a:rPr lang="en-CA" sz="2400" dirty="0"/>
              <a:t>is not certain how long the virus that causes COVID-19 survives on surfaces, but it seems to behave like other coronaviruses. </a:t>
            </a:r>
          </a:p>
          <a:p>
            <a:pPr>
              <a:buFont typeface="Arial" panose="020B0604020202020204" pitchFamily="34" charset="0"/>
              <a:buChar char="•"/>
            </a:pPr>
            <a:r>
              <a:rPr lang="en-CA" sz="2400" dirty="0" smtClean="0"/>
              <a:t> Studies </a:t>
            </a:r>
            <a:r>
              <a:rPr lang="en-CA" sz="2400" dirty="0"/>
              <a:t>suggest that coronaviruses (including preliminary information on the COVID-19 virus) may persist on surfaces for a few hours or up to several days. This may vary under different conditions (e.g. type of surface, temperature or humidity of the environment).</a:t>
            </a:r>
          </a:p>
          <a:p>
            <a:endParaRPr lang="en-CA"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33593930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should I use to clean and disinfect surfaces?</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400" dirty="0" smtClean="0"/>
              <a:t> There </a:t>
            </a:r>
            <a:r>
              <a:rPr lang="en-CA" sz="2400" dirty="0"/>
              <a:t>is a lack of specific evidence for the effectiveness of specific cleaning products against COVID-19.</a:t>
            </a:r>
          </a:p>
          <a:p>
            <a:pPr>
              <a:buFont typeface="Arial" panose="020B0604020202020204" pitchFamily="34" charset="0"/>
              <a:buChar char="•"/>
            </a:pPr>
            <a:r>
              <a:rPr lang="en-CA" sz="2400" b="1" dirty="0" smtClean="0"/>
              <a:t> Cleaning </a:t>
            </a:r>
            <a:r>
              <a:rPr lang="en-CA" sz="2400" b="1" dirty="0"/>
              <a:t>with water and household detergents and </a:t>
            </a:r>
            <a:r>
              <a:rPr lang="en-CA" sz="2400" b="1" dirty="0" smtClean="0"/>
              <a:t>disinfecting with common </a:t>
            </a:r>
            <a:r>
              <a:rPr lang="en-CA" sz="2400" b="1" dirty="0"/>
              <a:t>disinfectant products </a:t>
            </a:r>
            <a:r>
              <a:rPr lang="en-CA" sz="2400" dirty="0"/>
              <a:t>should be </a:t>
            </a:r>
            <a:r>
              <a:rPr lang="en-CA" sz="2400" dirty="0" smtClean="0"/>
              <a:t>sufficient.</a:t>
            </a:r>
            <a:endParaRPr lang="en-CA" sz="2400" dirty="0"/>
          </a:p>
          <a:p>
            <a:pPr>
              <a:buFont typeface="Arial" panose="020B0604020202020204" pitchFamily="34" charset="0"/>
              <a:buChar char="•"/>
            </a:pPr>
            <a:r>
              <a:rPr lang="en-CA" sz="2400" dirty="0" smtClean="0"/>
              <a:t> If </a:t>
            </a:r>
            <a:r>
              <a:rPr lang="en-CA" sz="2400" dirty="0"/>
              <a:t>household or commercial </a:t>
            </a:r>
            <a:r>
              <a:rPr lang="en-CA" sz="2400" dirty="0" smtClean="0"/>
              <a:t>disinfectants </a:t>
            </a:r>
            <a:r>
              <a:rPr lang="en-CA" sz="2400" dirty="0"/>
              <a:t>are not readily available, hard surfaces can be disinfected using a mixture of </a:t>
            </a:r>
            <a:r>
              <a:rPr lang="en-CA" sz="2400" b="1" dirty="0"/>
              <a:t>1 part bleach (5% sodium hypochlorite) and 9 parts water</a:t>
            </a:r>
            <a:r>
              <a:rPr lang="en-CA" sz="2400" dirty="0"/>
              <a:t>, ensuring the solution remains on the surface for 1 minute for disinfection. </a:t>
            </a:r>
          </a:p>
          <a:p>
            <a:pPr>
              <a:buFont typeface="Arial" panose="020B0604020202020204" pitchFamily="34" charset="0"/>
              <a:buChar char="•"/>
            </a:pPr>
            <a:r>
              <a:rPr lang="en-CA" sz="2400" dirty="0" smtClean="0"/>
              <a:t> After </a:t>
            </a:r>
            <a:r>
              <a:rPr lang="en-CA" sz="2400" dirty="0"/>
              <a:t>cleaning and disinfecting, wash your hands with soap and water. Avoid touching your eyes, mouth, or nose.</a:t>
            </a:r>
          </a:p>
          <a:p>
            <a:endParaRPr lang="en-CA" dirty="0"/>
          </a:p>
        </p:txBody>
      </p:sp>
    </p:spTree>
    <p:extLst>
      <p:ext uri="{BB962C8B-B14F-4D97-AF65-F5344CB8AC3E}">
        <p14:creationId xmlns:p14="http://schemas.microsoft.com/office/powerpoint/2010/main" val="12885155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89772"/>
          </a:xfrm>
        </p:spPr>
        <p:txBody>
          <a:bodyPr/>
          <a:lstStyle/>
          <a:p>
            <a:r>
              <a:rPr lang="en-CA" dirty="0"/>
              <a:t>Should I wear a mask to protect myself?</a:t>
            </a:r>
          </a:p>
        </p:txBody>
      </p:sp>
      <p:sp>
        <p:nvSpPr>
          <p:cNvPr id="3" name="Content Placeholder 2"/>
          <p:cNvSpPr>
            <a:spLocks noGrp="1"/>
          </p:cNvSpPr>
          <p:nvPr>
            <p:ph idx="1"/>
          </p:nvPr>
        </p:nvSpPr>
        <p:spPr/>
        <p:txBody>
          <a:bodyPr>
            <a:normAutofit lnSpcReduction="10000"/>
          </a:bodyPr>
          <a:lstStyle/>
          <a:p>
            <a:pPr marL="0" indent="0">
              <a:buNone/>
            </a:pPr>
            <a:r>
              <a:rPr lang="en-CA" sz="2200" dirty="0" smtClean="0"/>
              <a:t>If </a:t>
            </a:r>
            <a:r>
              <a:rPr lang="en-CA" sz="2200" dirty="0"/>
              <a:t>you are </a:t>
            </a:r>
            <a:r>
              <a:rPr lang="en-CA" sz="2200" dirty="0" smtClean="0"/>
              <a:t>healthy, masks are not recommended. They </a:t>
            </a:r>
            <a:r>
              <a:rPr lang="en-CA" sz="2200" u="sng" dirty="0" smtClean="0"/>
              <a:t>do not</a:t>
            </a:r>
            <a:r>
              <a:rPr lang="en-CA" sz="2200" dirty="0" smtClean="0"/>
              <a:t> provide full protection and create a false sense of security.</a:t>
            </a:r>
          </a:p>
          <a:p>
            <a:pPr marL="0" indent="0">
              <a:buNone/>
            </a:pPr>
            <a:r>
              <a:rPr lang="en-CA" sz="2200" dirty="0" smtClean="0"/>
              <a:t>If you are sick, wearing a mask helps prevent passing the illness on to other people.</a:t>
            </a:r>
            <a:endParaRPr lang="en-CA" sz="2200" dirty="0"/>
          </a:p>
          <a:p>
            <a:pPr lvl="1">
              <a:buFont typeface="Arial" panose="020B0604020202020204" pitchFamily="34" charset="0"/>
              <a:buChar char="•"/>
            </a:pPr>
            <a:r>
              <a:rPr lang="en-CA" sz="2200" dirty="0"/>
              <a:t>Masks are effective only when used in combination with frequent hand washing with soap and water or alcohol-based hand rub. </a:t>
            </a:r>
          </a:p>
          <a:p>
            <a:pPr lvl="1">
              <a:buFont typeface="Arial" panose="020B0604020202020204" pitchFamily="34" charset="0"/>
              <a:buChar char="•"/>
            </a:pPr>
            <a:r>
              <a:rPr lang="en-CA" sz="2200" dirty="0"/>
              <a:t>If you wear a mask</a:t>
            </a:r>
            <a:r>
              <a:rPr lang="en-CA" sz="2200" dirty="0" smtClean="0"/>
              <a:t>, </a:t>
            </a:r>
            <a:r>
              <a:rPr lang="en-CA" sz="2200" dirty="0"/>
              <a:t>you must know how to use it and dispose of it properly</a:t>
            </a:r>
            <a:r>
              <a:rPr lang="en-CA" sz="2200" dirty="0" smtClean="0"/>
              <a:t>.</a:t>
            </a:r>
          </a:p>
          <a:p>
            <a:pPr lvl="1">
              <a:buFont typeface="Arial" panose="020B0604020202020204" pitchFamily="34" charset="0"/>
              <a:buChar char="•"/>
            </a:pPr>
            <a:r>
              <a:rPr lang="en-CA" sz="2200" dirty="0" smtClean="0"/>
              <a:t>It </a:t>
            </a:r>
            <a:r>
              <a:rPr lang="en-CA" sz="2200" dirty="0"/>
              <a:t>should fit well (non-gaping</a:t>
            </a:r>
            <a:r>
              <a:rPr lang="en-CA" sz="2200" dirty="0" smtClean="0"/>
              <a:t>).</a:t>
            </a:r>
            <a:endParaRPr lang="en-CA" sz="2200" dirty="0"/>
          </a:p>
          <a:p>
            <a:pPr lvl="1">
              <a:buFont typeface="Arial" panose="020B0604020202020204" pitchFamily="34" charset="0"/>
              <a:buChar char="•"/>
            </a:pPr>
            <a:r>
              <a:rPr lang="en-CA" sz="2200" dirty="0" smtClean="0"/>
              <a:t>Do </a:t>
            </a:r>
            <a:r>
              <a:rPr lang="en-CA" sz="2200" dirty="0"/>
              <a:t>not share it with </a:t>
            </a:r>
            <a:r>
              <a:rPr lang="en-CA" sz="2200" dirty="0" smtClean="0"/>
              <a:t>others.</a:t>
            </a:r>
          </a:p>
          <a:p>
            <a:pPr lvl="1">
              <a:buFont typeface="Arial" panose="020B0604020202020204" pitchFamily="34" charset="0"/>
              <a:buChar char="•"/>
            </a:pPr>
            <a:r>
              <a:rPr lang="en-CA" sz="2200" dirty="0"/>
              <a:t>A</a:t>
            </a:r>
            <a:r>
              <a:rPr lang="en-CA" sz="2200" dirty="0" smtClean="0"/>
              <a:t>void </a:t>
            </a:r>
            <a:r>
              <a:rPr lang="en-CA" sz="2200" dirty="0"/>
              <a:t>touching your face mask while using </a:t>
            </a:r>
            <a:r>
              <a:rPr lang="en-CA" sz="2200" dirty="0" smtClean="0"/>
              <a:t>it.</a:t>
            </a:r>
          </a:p>
          <a:p>
            <a:pPr lvl="1">
              <a:buFont typeface="Arial" panose="020B0604020202020204" pitchFamily="34" charset="0"/>
              <a:buChar char="•"/>
            </a:pPr>
            <a:r>
              <a:rPr lang="en-CA" sz="2200" dirty="0"/>
              <a:t>C</a:t>
            </a:r>
            <a:r>
              <a:rPr lang="en-CA" sz="2200" dirty="0" smtClean="0"/>
              <a:t>hange </a:t>
            </a:r>
            <a:r>
              <a:rPr lang="en-CA" sz="2200" dirty="0"/>
              <a:t>a cloth mask as soon as it gets damp or </a:t>
            </a:r>
            <a:r>
              <a:rPr lang="en-CA" sz="2200" dirty="0" smtClean="0"/>
              <a:t>soiled.</a:t>
            </a:r>
            <a:endParaRPr lang="en-CA" sz="2200" dirty="0"/>
          </a:p>
          <a:p>
            <a:pPr lvl="1">
              <a:buFont typeface="Arial" panose="020B0604020202020204" pitchFamily="34" charset="0"/>
              <a:buChar char="•"/>
            </a:pPr>
            <a:r>
              <a:rPr lang="en-CA" sz="2200" dirty="0" smtClean="0"/>
              <a:t>Disposable </a:t>
            </a:r>
            <a:r>
              <a:rPr lang="en-CA" sz="2200" dirty="0"/>
              <a:t>face masks can only be used </a:t>
            </a:r>
            <a:r>
              <a:rPr lang="en-CA" sz="2200" dirty="0" smtClean="0"/>
              <a:t>once.</a:t>
            </a:r>
            <a:endParaRPr lang="en-CA" sz="2200" dirty="0"/>
          </a:p>
          <a:p>
            <a:endParaRPr lang="en-CA"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a:t>
            </a:r>
            <a:r>
              <a:rPr lang="en-CA" sz="1200" dirty="0">
                <a:hlinkClick r:id="rId2"/>
              </a:rPr>
              <a:t>https://</a:t>
            </a:r>
            <a:r>
              <a:rPr lang="en-CA" sz="1200" dirty="0" smtClean="0">
                <a:hlinkClick r:id="rId2"/>
              </a:rPr>
              <a:t>www.who.int/news-room/q-a-detail/q-a-coronaviruses</a:t>
            </a:r>
            <a:r>
              <a:rPr lang="en-CA" sz="1200" dirty="0" smtClean="0"/>
              <a:t> and Alberta </a:t>
            </a:r>
            <a:r>
              <a:rPr lang="en-CA" sz="1200" dirty="0"/>
              <a:t>Health Services </a:t>
            </a:r>
            <a:r>
              <a:rPr lang="en-CA" sz="1200" dirty="0">
                <a:hlinkClick r:id="rId3"/>
              </a:rPr>
              <a:t>https://</a:t>
            </a:r>
            <a:r>
              <a:rPr lang="en-CA" sz="1200" dirty="0" smtClean="0">
                <a:hlinkClick r:id="rId3"/>
              </a:rPr>
              <a:t>www.albertahealthservices.ca/topics/Page16997.aspx</a:t>
            </a:r>
            <a:r>
              <a:rPr lang="en-CA" sz="1200" dirty="0" smtClean="0"/>
              <a:t> </a:t>
            </a:r>
            <a:endParaRPr lang="en-CA" sz="1200" dirty="0"/>
          </a:p>
        </p:txBody>
      </p:sp>
    </p:spTree>
    <p:extLst>
      <p:ext uri="{BB962C8B-B14F-4D97-AF65-F5344CB8AC3E}">
        <p14:creationId xmlns:p14="http://schemas.microsoft.com/office/powerpoint/2010/main" val="9331449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Are antibiotics effective in preventing or treating COVID-19?</a:t>
            </a:r>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CA" sz="2200" dirty="0" smtClean="0"/>
              <a:t> No</a:t>
            </a:r>
          </a:p>
          <a:p>
            <a:pPr>
              <a:buFont typeface="Arial" panose="020B0604020202020204" pitchFamily="34" charset="0"/>
              <a:buChar char="•"/>
            </a:pPr>
            <a:r>
              <a:rPr lang="en-CA" sz="2200" dirty="0"/>
              <a:t> </a:t>
            </a:r>
            <a:r>
              <a:rPr lang="en-CA" sz="2200" dirty="0" smtClean="0"/>
              <a:t>Antibiotics </a:t>
            </a:r>
            <a:r>
              <a:rPr lang="en-CA" sz="2200" dirty="0"/>
              <a:t>do not work against viruses, they only work on bacterial infections. </a:t>
            </a:r>
          </a:p>
          <a:p>
            <a:pPr>
              <a:buFont typeface="Arial" panose="020B0604020202020204" pitchFamily="34" charset="0"/>
              <a:buChar char="•"/>
            </a:pPr>
            <a:r>
              <a:rPr lang="en-CA" sz="2200" dirty="0" smtClean="0"/>
              <a:t> COVID-19 </a:t>
            </a:r>
            <a:r>
              <a:rPr lang="en-CA" sz="2200" dirty="0"/>
              <a:t>is caused by a virus, so antibiotics do not work. </a:t>
            </a:r>
          </a:p>
          <a:p>
            <a:pPr>
              <a:buFont typeface="Arial" panose="020B0604020202020204" pitchFamily="34" charset="0"/>
              <a:buChar char="•"/>
            </a:pPr>
            <a:r>
              <a:rPr lang="en-CA" sz="2200" dirty="0" smtClean="0"/>
              <a:t> Antibiotics </a:t>
            </a:r>
            <a:r>
              <a:rPr lang="en-CA" sz="2200" dirty="0"/>
              <a:t>should not be used as a means of prevention or treatment of COVID-19. They should only be used as directed by a physician to treat a bacterial infection.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126297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Is there a vaccine, drug, or treatment for COVID-19?</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sz="2200" dirty="0" smtClean="0"/>
              <a:t> To </a:t>
            </a:r>
            <a:r>
              <a:rPr lang="en-CA" sz="2200" dirty="0"/>
              <a:t>date, there is no vaccine and no specific antiviral medicine to prevent or treat COVID-2019. </a:t>
            </a:r>
          </a:p>
          <a:p>
            <a:pPr>
              <a:buFont typeface="Arial" panose="020B0604020202020204" pitchFamily="34" charset="0"/>
              <a:buChar char="•"/>
            </a:pPr>
            <a:r>
              <a:rPr lang="en-CA" sz="2200" dirty="0" smtClean="0"/>
              <a:t> However</a:t>
            </a:r>
            <a:r>
              <a:rPr lang="en-CA" sz="2200" dirty="0"/>
              <a:t>, those affected should receive care to relieve symptoms. People with serious illness should be hospitalized. Most patients recover thanks to supportive care.</a:t>
            </a:r>
          </a:p>
          <a:p>
            <a:pPr>
              <a:buFont typeface="Arial" panose="020B0604020202020204" pitchFamily="34" charset="0"/>
              <a:buChar char="•"/>
            </a:pPr>
            <a:r>
              <a:rPr lang="en-CA" sz="2200" dirty="0" smtClean="0"/>
              <a:t> Possible </a:t>
            </a:r>
            <a:r>
              <a:rPr lang="en-CA" sz="2200" dirty="0"/>
              <a:t>vaccines and some specific drug treatments are under investigation. They are being tested through clinical trials. </a:t>
            </a:r>
          </a:p>
          <a:p>
            <a:endParaRPr lang="en-CA" dirty="0"/>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3155400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99297"/>
          </a:xfrm>
        </p:spPr>
        <p:txBody>
          <a:bodyPr/>
          <a:lstStyle/>
          <a:p>
            <a:r>
              <a:rPr lang="en-CA" dirty="0"/>
              <a:t>Can I still travel?</a:t>
            </a:r>
          </a:p>
        </p:txBody>
      </p:sp>
      <p:sp>
        <p:nvSpPr>
          <p:cNvPr id="3" name="Content Placeholder 2"/>
          <p:cNvSpPr>
            <a:spLocks noGrp="1"/>
          </p:cNvSpPr>
          <p:nvPr>
            <p:ph idx="1"/>
          </p:nvPr>
        </p:nvSpPr>
        <p:spPr/>
        <p:txBody>
          <a:bodyPr>
            <a:normAutofit fontScale="92500"/>
          </a:bodyPr>
          <a:lstStyle/>
          <a:p>
            <a:pPr>
              <a:buFont typeface="Arial" panose="020B0604020202020204" pitchFamily="34" charset="0"/>
              <a:buChar char="•"/>
            </a:pPr>
            <a:r>
              <a:rPr lang="en-CA" sz="2400" dirty="0" smtClean="0"/>
              <a:t> An </a:t>
            </a:r>
            <a:r>
              <a:rPr lang="en-CA" sz="2400" dirty="0"/>
              <a:t>official </a:t>
            </a:r>
            <a:r>
              <a:rPr lang="en-CA" sz="2400" dirty="0">
                <a:hlinkClick r:id="rId2"/>
              </a:rPr>
              <a:t>global travel advisory</a:t>
            </a:r>
            <a:r>
              <a:rPr lang="en-CA" sz="2400" dirty="0"/>
              <a:t> is in </a:t>
            </a:r>
            <a:r>
              <a:rPr lang="en-CA" sz="2400" dirty="0" smtClean="0"/>
              <a:t>effect.</a:t>
            </a:r>
          </a:p>
          <a:p>
            <a:pPr>
              <a:buFont typeface="Arial" panose="020B0604020202020204" pitchFamily="34" charset="0"/>
              <a:buChar char="•"/>
            </a:pPr>
            <a:r>
              <a:rPr lang="en-CA" sz="2400" dirty="0" smtClean="0"/>
              <a:t> </a:t>
            </a:r>
            <a:r>
              <a:rPr lang="en-CA" sz="2400" b="1" dirty="0"/>
              <a:t>Avoid non-essential travel outside </a:t>
            </a:r>
            <a:r>
              <a:rPr lang="en-CA" sz="2400" b="1" dirty="0" smtClean="0"/>
              <a:t>Canada</a:t>
            </a:r>
            <a:r>
              <a:rPr lang="en-CA" sz="2400" dirty="0"/>
              <a:t> </a:t>
            </a:r>
            <a:r>
              <a:rPr lang="en-CA" sz="2400" b="1" dirty="0" smtClean="0"/>
              <a:t>and all cruise ship travel</a:t>
            </a:r>
            <a:r>
              <a:rPr lang="en-CA" sz="2400" dirty="0" smtClean="0"/>
              <a:t>.</a:t>
            </a:r>
            <a:r>
              <a:rPr lang="en-CA" sz="2400" b="1" dirty="0" smtClean="0"/>
              <a:t> </a:t>
            </a:r>
          </a:p>
          <a:p>
            <a:pPr>
              <a:buFont typeface="Arial" panose="020B0604020202020204" pitchFamily="34" charset="0"/>
              <a:buChar char="•"/>
            </a:pPr>
            <a:r>
              <a:rPr lang="en-CA" sz="2400" b="1" dirty="0"/>
              <a:t> </a:t>
            </a:r>
            <a:r>
              <a:rPr lang="en-CA" sz="2400" dirty="0" smtClean="0"/>
              <a:t>Many </a:t>
            </a:r>
            <a:r>
              <a:rPr lang="en-CA" sz="2400" dirty="0"/>
              <a:t>countries have put in place travel or border restrictions and other measures such as movement restrictions and </a:t>
            </a:r>
            <a:r>
              <a:rPr lang="en-CA" sz="2400" dirty="0" smtClean="0"/>
              <a:t>quarantines.</a:t>
            </a:r>
          </a:p>
          <a:p>
            <a:pPr>
              <a:buFont typeface="Arial" panose="020B0604020202020204" pitchFamily="34" charset="0"/>
              <a:buChar char="•"/>
            </a:pPr>
            <a:r>
              <a:rPr lang="en-CA" sz="2400" dirty="0"/>
              <a:t> </a:t>
            </a:r>
            <a:r>
              <a:rPr lang="en-CA" sz="2400" dirty="0" smtClean="0"/>
              <a:t>Many </a:t>
            </a:r>
            <a:r>
              <a:rPr lang="en-CA" sz="2400" dirty="0"/>
              <a:t>airlines are suspending flights. Many airports are closing, preventing flights from leaving. Exit bans are becoming more </a:t>
            </a:r>
            <a:r>
              <a:rPr lang="en-CA" sz="2400" dirty="0" smtClean="0"/>
              <a:t>frequent.</a:t>
            </a:r>
          </a:p>
          <a:p>
            <a:pPr>
              <a:buFont typeface="Arial" panose="020B0604020202020204" pitchFamily="34" charset="0"/>
              <a:buChar char="•"/>
            </a:pPr>
            <a:r>
              <a:rPr lang="en-CA" sz="2400" dirty="0"/>
              <a:t> </a:t>
            </a:r>
            <a:r>
              <a:rPr lang="en-CA" sz="2400" dirty="0" smtClean="0"/>
              <a:t>New </a:t>
            </a:r>
            <a:r>
              <a:rPr lang="en-CA" sz="2400" dirty="0"/>
              <a:t>restrictions may be imposed with little warning. Your travel plans may be severely disrupted and you may be forced to remain outside of Canada longer than expected. </a:t>
            </a:r>
            <a:endParaRPr lang="en-CA" sz="2400" dirty="0" smtClean="0"/>
          </a:p>
          <a:p>
            <a:pPr>
              <a:buFont typeface="Arial" panose="020B0604020202020204" pitchFamily="34" charset="0"/>
              <a:buChar char="•"/>
            </a:pPr>
            <a:r>
              <a:rPr lang="en-CA" sz="2400" dirty="0"/>
              <a:t> </a:t>
            </a:r>
            <a:r>
              <a:rPr lang="en-CA" sz="2400" dirty="0" smtClean="0"/>
              <a:t>Visit </a:t>
            </a:r>
            <a:r>
              <a:rPr lang="en-CA" sz="2400" dirty="0"/>
              <a:t>the Government of Canada’s Travel Advice and Advisories website to review the most recent information for your destination: </a:t>
            </a:r>
            <a:r>
              <a:rPr lang="en-CA" sz="2400" u="sng" dirty="0"/>
              <a:t>https://travel.gc.ca/travelling/advisories</a:t>
            </a:r>
          </a:p>
          <a:p>
            <a:pPr marL="0" indent="0">
              <a:buNone/>
            </a:pPr>
            <a:endParaRPr lang="en-CA" dirty="0"/>
          </a:p>
        </p:txBody>
      </p:sp>
      <p:sp>
        <p:nvSpPr>
          <p:cNvPr id="5" name="TextBox 4"/>
          <p:cNvSpPr txBox="1"/>
          <p:nvPr/>
        </p:nvSpPr>
        <p:spPr>
          <a:xfrm>
            <a:off x="1097280" y="5977468"/>
            <a:ext cx="9036071" cy="338554"/>
          </a:xfrm>
          <a:prstGeom prst="rect">
            <a:avLst/>
          </a:prstGeom>
          <a:noFill/>
        </p:spPr>
        <p:txBody>
          <a:bodyPr wrap="square" rtlCol="0">
            <a:spAutoFit/>
          </a:bodyPr>
          <a:lstStyle/>
          <a:p>
            <a:r>
              <a:rPr lang="en-CA" sz="1600" dirty="0"/>
              <a:t>Source: Government of Canada (February 2020). Coronavirus disease (COVID-19): Travel advice</a:t>
            </a:r>
          </a:p>
        </p:txBody>
      </p:sp>
    </p:spTree>
    <p:extLst>
      <p:ext uri="{BB962C8B-B14F-4D97-AF65-F5344CB8AC3E}">
        <p14:creationId xmlns:p14="http://schemas.microsoft.com/office/powerpoint/2010/main" val="3654731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227872"/>
          </a:xfrm>
        </p:spPr>
        <p:txBody>
          <a:bodyPr/>
          <a:lstStyle/>
          <a:p>
            <a:r>
              <a:rPr lang="en-CA" dirty="0"/>
              <a:t>Be Prepared</a:t>
            </a:r>
          </a:p>
        </p:txBody>
      </p:sp>
      <p:sp>
        <p:nvSpPr>
          <p:cNvPr id="3" name="Content Placeholder 2"/>
          <p:cNvSpPr>
            <a:spLocks noGrp="1"/>
          </p:cNvSpPr>
          <p:nvPr>
            <p:ph idx="1"/>
          </p:nvPr>
        </p:nvSpPr>
        <p:spPr/>
        <p:txBody>
          <a:bodyPr>
            <a:normAutofit fontScale="92500" lnSpcReduction="20000"/>
          </a:bodyPr>
          <a:lstStyle/>
          <a:p>
            <a:pPr marL="268288" indent="-176213">
              <a:buFont typeface="Arial" panose="020B0604020202020204" pitchFamily="34" charset="0"/>
              <a:buChar char="•"/>
            </a:pPr>
            <a:r>
              <a:rPr lang="en-CA" sz="2400" dirty="0"/>
              <a:t>COVID-19 is a serious health threat, and the situation is evolving daily. The risk will vary between and within communities, but given the increasing number of cases in Canada, the risk to Canadians is considered </a:t>
            </a:r>
            <a:r>
              <a:rPr lang="en-CA" sz="2400" b="1" dirty="0"/>
              <a:t>high</a:t>
            </a:r>
            <a:r>
              <a:rPr lang="en-CA" sz="2400" dirty="0"/>
              <a:t>. </a:t>
            </a:r>
          </a:p>
          <a:p>
            <a:pPr marL="268288" indent="-176213">
              <a:buFont typeface="Arial" panose="020B0604020202020204" pitchFamily="34" charset="0"/>
              <a:buChar char="•"/>
            </a:pPr>
            <a:r>
              <a:rPr lang="en-CA" sz="2400" dirty="0"/>
              <a:t>This does not mean that all Canadians will get the disease. It means that there is already a significant impact on our health care system. If we do not </a:t>
            </a:r>
            <a:r>
              <a:rPr lang="en-CA" sz="2400" dirty="0" smtClean="0"/>
              <a:t>prevent the spread, </a:t>
            </a:r>
            <a:r>
              <a:rPr lang="en-CA" sz="2400" dirty="0"/>
              <a:t>the increase of COVID-19 cases could impact health care resources available to Canadians.</a:t>
            </a:r>
          </a:p>
          <a:p>
            <a:pPr marL="268288" indent="-176213">
              <a:buFont typeface="Arial" panose="020B0604020202020204" pitchFamily="34" charset="0"/>
              <a:buChar char="•"/>
            </a:pPr>
            <a:r>
              <a:rPr lang="en-CA" sz="2400" dirty="0"/>
              <a:t>There is an increased risk of more severe outcomes for Canadians:</a:t>
            </a:r>
          </a:p>
          <a:p>
            <a:pPr marL="560896" lvl="1" indent="-176213">
              <a:buFont typeface="Arial" panose="020B0604020202020204" pitchFamily="34" charset="0"/>
              <a:buChar char="•"/>
            </a:pPr>
            <a:r>
              <a:rPr lang="en-CA" sz="2200" dirty="0"/>
              <a:t>aged 65 and over</a:t>
            </a:r>
          </a:p>
          <a:p>
            <a:pPr marL="560896" lvl="1" indent="-176213">
              <a:buFont typeface="Arial" panose="020B0604020202020204" pitchFamily="34" charset="0"/>
              <a:buChar char="•"/>
            </a:pPr>
            <a:r>
              <a:rPr lang="en-CA" sz="2200" dirty="0"/>
              <a:t>with compromised immune systems</a:t>
            </a:r>
          </a:p>
          <a:p>
            <a:pPr marL="560896" lvl="1" indent="-176213">
              <a:buFont typeface="Arial" panose="020B0604020202020204" pitchFamily="34" charset="0"/>
              <a:buChar char="•"/>
            </a:pPr>
            <a:r>
              <a:rPr lang="en-CA" sz="2200" dirty="0"/>
              <a:t>with underlying medical conditions</a:t>
            </a:r>
          </a:p>
          <a:p>
            <a:pPr marL="92075" indent="0">
              <a:buNone/>
            </a:pPr>
            <a:r>
              <a:rPr lang="en-CA" sz="2800" dirty="0" smtClean="0"/>
              <a:t>In </a:t>
            </a:r>
            <a:r>
              <a:rPr lang="en-CA" sz="2800" dirty="0"/>
              <a:t>order to mitigate the impacts of COVID-19, </a:t>
            </a:r>
            <a:r>
              <a:rPr lang="en-CA" sz="2800" b="1" dirty="0"/>
              <a:t>everyone has a role to play</a:t>
            </a:r>
            <a:r>
              <a:rPr lang="en-CA" sz="2800" dirty="0"/>
              <a:t>. </a:t>
            </a:r>
          </a:p>
        </p:txBody>
      </p:sp>
      <p:sp>
        <p:nvSpPr>
          <p:cNvPr id="4" name="TextBox 3"/>
          <p:cNvSpPr txBox="1"/>
          <p:nvPr/>
        </p:nvSpPr>
        <p:spPr>
          <a:xfrm flipH="1">
            <a:off x="898839" y="5827190"/>
            <a:ext cx="10677809" cy="584775"/>
          </a:xfrm>
          <a:prstGeom prst="rect">
            <a:avLst/>
          </a:prstGeom>
          <a:noFill/>
        </p:spPr>
        <p:txBody>
          <a:bodyPr wrap="square" rtlCol="0">
            <a:spAutoFit/>
          </a:bodyPr>
          <a:lstStyle/>
          <a:p>
            <a:r>
              <a:rPr lang="en-CA" sz="1600" dirty="0"/>
              <a:t>Source: PHAC (March 2020) Coronavirus disease (COVID-19): Being </a:t>
            </a:r>
            <a:r>
              <a:rPr lang="en-CA" sz="1600" dirty="0" smtClean="0"/>
              <a:t>Prepared </a:t>
            </a:r>
            <a:r>
              <a:rPr lang="en-CA" sz="1600" dirty="0" smtClean="0">
                <a:hlinkClick r:id="rId2"/>
              </a:rPr>
              <a:t>https</a:t>
            </a:r>
            <a:r>
              <a:rPr lang="en-CA" sz="1600" dirty="0">
                <a:hlinkClick r:id="rId2"/>
              </a:rPr>
              <a:t>://</a:t>
            </a:r>
            <a:r>
              <a:rPr lang="en-CA" sz="1600" dirty="0" smtClean="0">
                <a:hlinkClick r:id="rId2"/>
              </a:rPr>
              <a:t>www.canada.ca/en/public-health/services/diseases/2019-novel-coronavirus-infection/being-prepared.html?topic=tilelink</a:t>
            </a:r>
            <a:r>
              <a:rPr lang="en-CA" sz="1600" dirty="0" smtClean="0"/>
              <a:t>    </a:t>
            </a:r>
            <a:endParaRPr lang="en-CA" sz="1600" dirty="0"/>
          </a:p>
        </p:txBody>
      </p:sp>
    </p:spTree>
    <p:extLst>
      <p:ext uri="{BB962C8B-B14F-4D97-AF65-F5344CB8AC3E}">
        <p14:creationId xmlns:p14="http://schemas.microsoft.com/office/powerpoint/2010/main" val="401466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56884"/>
          </a:xfrm>
        </p:spPr>
        <p:txBody>
          <a:bodyPr/>
          <a:lstStyle/>
          <a:p>
            <a:r>
              <a:rPr lang="en-CA" dirty="0"/>
              <a:t>Is COVID-19 the same as SARS?</a:t>
            </a:r>
          </a:p>
        </p:txBody>
      </p:sp>
      <p:sp>
        <p:nvSpPr>
          <p:cNvPr id="3" name="Content Placeholder 2"/>
          <p:cNvSpPr>
            <a:spLocks noGrp="1"/>
          </p:cNvSpPr>
          <p:nvPr>
            <p:ph idx="1"/>
          </p:nvPr>
        </p:nvSpPr>
        <p:spPr>
          <a:xfrm>
            <a:off x="1097280" y="1748287"/>
            <a:ext cx="10058400" cy="4120807"/>
          </a:xfrm>
        </p:spPr>
        <p:txBody>
          <a:bodyPr>
            <a:normAutofit/>
          </a:bodyPr>
          <a:lstStyle/>
          <a:p>
            <a:pPr>
              <a:buFont typeface="Arial" panose="020B0604020202020204" pitchFamily="34" charset="0"/>
              <a:buChar char="•"/>
            </a:pPr>
            <a:r>
              <a:rPr lang="en-CA" sz="2400" dirty="0" smtClean="0"/>
              <a:t> No</a:t>
            </a:r>
            <a:endParaRPr lang="en-CA" sz="2400" dirty="0"/>
          </a:p>
          <a:p>
            <a:pPr>
              <a:buFont typeface="Arial" panose="020B0604020202020204" pitchFamily="34" charset="0"/>
              <a:buChar char="•"/>
            </a:pPr>
            <a:r>
              <a:rPr lang="en-CA" sz="2400" dirty="0" smtClean="0"/>
              <a:t> The </a:t>
            </a:r>
            <a:r>
              <a:rPr lang="en-CA" sz="2400" dirty="0"/>
              <a:t>virus that causes COVID-19 and the one that causes Severe Acute Respiratory Syndrome (SARS) are related to each other genetically, but they are different. </a:t>
            </a:r>
          </a:p>
          <a:p>
            <a:pPr>
              <a:buFont typeface="Arial" panose="020B0604020202020204" pitchFamily="34" charset="0"/>
              <a:buChar char="•"/>
            </a:pPr>
            <a:r>
              <a:rPr lang="en-CA" sz="2400" dirty="0" smtClean="0"/>
              <a:t> SARS </a:t>
            </a:r>
            <a:r>
              <a:rPr lang="en-CA" sz="2400" dirty="0"/>
              <a:t>is more deadly but much less infectious than COVID-19.</a:t>
            </a:r>
          </a:p>
          <a:p>
            <a:pPr>
              <a:buFont typeface="Arial" panose="020B0604020202020204" pitchFamily="34" charset="0"/>
              <a:buChar char="•"/>
            </a:pPr>
            <a:r>
              <a:rPr lang="en-CA" sz="2400" dirty="0" smtClean="0"/>
              <a:t> There </a:t>
            </a:r>
            <a:r>
              <a:rPr lang="en-CA" sz="2400" dirty="0"/>
              <a:t>have been no outbreaks of SARS anywhere in the world since 2003.</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15159225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10155" y="1803531"/>
            <a:ext cx="2278966" cy="4023360"/>
          </a:xfrm>
        </p:spPr>
        <p:txBody>
          <a:bodyPr/>
          <a:lstStyle/>
          <a:p>
            <a:r>
              <a:rPr lang="en-CA" dirty="0"/>
              <a:t>Canada's health system is ready to respond to cases that arise in Canada, but it is important that individuals and communities are ready if there is widespread illness here at home.</a:t>
            </a:r>
          </a:p>
        </p:txBody>
      </p:sp>
      <p:sp>
        <p:nvSpPr>
          <p:cNvPr id="5" name="TextBox 4"/>
          <p:cNvSpPr txBox="1"/>
          <p:nvPr/>
        </p:nvSpPr>
        <p:spPr>
          <a:xfrm>
            <a:off x="638176" y="5464675"/>
            <a:ext cx="10129764" cy="923330"/>
          </a:xfrm>
          <a:prstGeom prst="rect">
            <a:avLst/>
          </a:prstGeom>
          <a:noFill/>
        </p:spPr>
        <p:txBody>
          <a:bodyPr wrap="square" rtlCol="0">
            <a:spAutoFit/>
          </a:bodyPr>
          <a:lstStyle/>
          <a:p>
            <a:r>
              <a:rPr lang="en-CA" dirty="0"/>
              <a:t>PHAC (March 7, 2020). Be prepared (COVID-19) factsheet.</a:t>
            </a:r>
          </a:p>
          <a:p>
            <a:r>
              <a:rPr lang="en-CA" dirty="0">
                <a:hlinkClick r:id="rId2"/>
              </a:rPr>
              <a:t>https://www.canada.ca/en/public-health/services/diseases/2019-novel-coronavirus-infection/awareness-resources.html</a:t>
            </a:r>
            <a:endParaRPr lang="en-CA" dirty="0"/>
          </a:p>
        </p:txBody>
      </p:sp>
      <p:pic>
        <p:nvPicPr>
          <p:cNvPr id="1026" name="Picture 2" descr="https://www.canada.ca/content/dam/phac-aspc/images/services/publications/diseases-conditions/covid-19-be-prepared-infographic/pdf-320x527-e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475" y="559565"/>
            <a:ext cx="3048000" cy="5019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810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237397"/>
          </a:xfrm>
        </p:spPr>
        <p:txBody>
          <a:bodyPr/>
          <a:lstStyle/>
          <a:p>
            <a:r>
              <a:rPr lang="en-CA" dirty="0"/>
              <a:t>Plan ahead</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a:t> Take time to consider what you will do if you or a family member becomes sick and needs care.</a:t>
            </a:r>
          </a:p>
          <a:p>
            <a:pPr>
              <a:buFont typeface="Arial" panose="020B0604020202020204" pitchFamily="34" charset="0"/>
              <a:buChar char="•"/>
            </a:pPr>
            <a:r>
              <a:rPr lang="en-CA" sz="2400" dirty="0"/>
              <a:t> Think about:</a:t>
            </a:r>
          </a:p>
          <a:p>
            <a:pPr lvl="1">
              <a:buFont typeface="Arial" panose="020B0604020202020204" pitchFamily="34" charset="0"/>
              <a:buChar char="•"/>
            </a:pPr>
            <a:r>
              <a:rPr lang="en-CA" sz="2400" dirty="0"/>
              <a:t>What food and household supplies you need for you and your family</a:t>
            </a:r>
          </a:p>
          <a:p>
            <a:pPr lvl="1">
              <a:buFont typeface="Arial" panose="020B0604020202020204" pitchFamily="34" charset="0"/>
              <a:buChar char="•"/>
            </a:pPr>
            <a:r>
              <a:rPr lang="en-CA" sz="2400" dirty="0"/>
              <a:t>What medicines you need, including renewing and refilling prescriptions ahead of time</a:t>
            </a:r>
          </a:p>
          <a:p>
            <a:pPr>
              <a:buFont typeface="Arial" panose="020B0604020202020204" pitchFamily="34" charset="0"/>
              <a:buChar char="•"/>
            </a:pPr>
            <a:r>
              <a:rPr lang="en-CA" sz="2400" dirty="0"/>
              <a:t> Discuss your plans with your family, friends and neighbours, and set up a system to check in on each other by phone, email or text during times of need.</a:t>
            </a:r>
          </a:p>
          <a:p>
            <a:endParaRPr lang="en-CA" dirty="0"/>
          </a:p>
        </p:txBody>
      </p:sp>
    </p:spTree>
    <p:extLst>
      <p:ext uri="{BB962C8B-B14F-4D97-AF65-F5344CB8AC3E}">
        <p14:creationId xmlns:p14="http://schemas.microsoft.com/office/powerpoint/2010/main" val="1479331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70722"/>
          </a:xfrm>
        </p:spPr>
        <p:txBody>
          <a:bodyPr/>
          <a:lstStyle/>
          <a:p>
            <a:r>
              <a:rPr lang="en-CA" dirty="0"/>
              <a:t>Plan ahead </a:t>
            </a:r>
            <a:r>
              <a:rPr lang="en-CA" sz="3600" dirty="0"/>
              <a:t>(</a:t>
            </a:r>
            <a:r>
              <a:rPr lang="en-CA" sz="3600" dirty="0" err="1"/>
              <a:t>con’t</a:t>
            </a:r>
            <a:r>
              <a:rPr lang="en-CA" sz="3600" dirty="0"/>
              <a:t>)</a:t>
            </a:r>
          </a:p>
        </p:txBody>
      </p:sp>
      <p:sp>
        <p:nvSpPr>
          <p:cNvPr id="3" name="Content Placeholder 2"/>
          <p:cNvSpPr>
            <a:spLocks noGrp="1"/>
          </p:cNvSpPr>
          <p:nvPr>
            <p:ph idx="1"/>
          </p:nvPr>
        </p:nvSpPr>
        <p:spPr>
          <a:xfrm>
            <a:off x="1097280" y="1845734"/>
            <a:ext cx="10058400" cy="4404064"/>
          </a:xfrm>
        </p:spPr>
        <p:txBody>
          <a:bodyPr>
            <a:normAutofit lnSpcReduction="10000"/>
          </a:bodyPr>
          <a:lstStyle/>
          <a:p>
            <a:r>
              <a:rPr lang="en-CA" b="1" dirty="0"/>
              <a:t>Fill your Prescriptions</a:t>
            </a:r>
          </a:p>
          <a:p>
            <a:pPr marL="268288" indent="-176213">
              <a:buFont typeface="Arial" panose="020B0604020202020204" pitchFamily="34" charset="0"/>
              <a:buChar char="•"/>
            </a:pPr>
            <a:r>
              <a:rPr lang="en-CA" dirty="0"/>
              <a:t>See you health care provider ahead of time to ensure you have enough of your prescriptions as well as refills. </a:t>
            </a:r>
          </a:p>
          <a:p>
            <a:pPr marL="92075" indent="0">
              <a:buNone/>
            </a:pPr>
            <a:r>
              <a:rPr lang="en-CA" b="1" dirty="0"/>
              <a:t>Have Essentials on hand</a:t>
            </a:r>
          </a:p>
          <a:p>
            <a:pPr marL="434975" indent="-342900">
              <a:buFont typeface="Arial" panose="020B0604020202020204" pitchFamily="34" charset="0"/>
              <a:buChar char="•"/>
            </a:pPr>
            <a:r>
              <a:rPr lang="en-CA" dirty="0"/>
              <a:t>To ensure you do not need to leave your home while you are sick or busy caring for an ill family member.</a:t>
            </a:r>
          </a:p>
          <a:p>
            <a:pPr marL="434975" indent="-342900">
              <a:buFont typeface="Arial" panose="020B0604020202020204" pitchFamily="34" charset="0"/>
              <a:buChar char="•"/>
            </a:pPr>
            <a:r>
              <a:rPr lang="en-CA" dirty="0"/>
              <a:t>Gradually purchase the items you need, for example:</a:t>
            </a:r>
          </a:p>
          <a:p>
            <a:pPr marL="727583" lvl="1" indent="-342900">
              <a:buFont typeface="Arial" panose="020B0604020202020204" pitchFamily="34" charset="0"/>
              <a:buChar char="•"/>
            </a:pPr>
            <a:r>
              <a:rPr lang="en-CA" dirty="0"/>
              <a:t>dried pasta and sauce</a:t>
            </a:r>
          </a:p>
          <a:p>
            <a:pPr marL="727583" lvl="1" indent="-342900">
              <a:buFont typeface="Arial" panose="020B0604020202020204" pitchFamily="34" charset="0"/>
              <a:buChar char="•"/>
            </a:pPr>
            <a:r>
              <a:rPr lang="en-CA" dirty="0"/>
              <a:t>prepared canned soups</a:t>
            </a:r>
          </a:p>
          <a:p>
            <a:pPr marL="727583" lvl="1" indent="-342900">
              <a:buFont typeface="Arial" panose="020B0604020202020204" pitchFamily="34" charset="0"/>
              <a:buChar char="•"/>
            </a:pPr>
            <a:r>
              <a:rPr lang="en-CA" dirty="0"/>
              <a:t>canned vegetables and beans</a:t>
            </a:r>
          </a:p>
          <a:p>
            <a:pPr marL="727583" lvl="1" indent="-342900">
              <a:buFont typeface="Arial" panose="020B0604020202020204" pitchFamily="34" charset="0"/>
              <a:buChar char="•"/>
            </a:pPr>
            <a:r>
              <a:rPr lang="en-CA" dirty="0"/>
              <a:t>pet food</a:t>
            </a:r>
          </a:p>
          <a:p>
            <a:pPr marL="727583" lvl="1" indent="-342900">
              <a:buFont typeface="Arial" panose="020B0604020202020204" pitchFamily="34" charset="0"/>
              <a:buChar char="•"/>
            </a:pPr>
            <a:r>
              <a:rPr lang="en-CA" dirty="0"/>
              <a:t>regular detergents</a:t>
            </a:r>
          </a:p>
          <a:p>
            <a:pPr marL="727583" lvl="1" indent="-342900">
              <a:buFont typeface="Arial" panose="020B0604020202020204" pitchFamily="34" charset="0"/>
              <a:buChar char="•"/>
            </a:pPr>
            <a:r>
              <a:rPr lang="en-CA" dirty="0"/>
              <a:t>household bleach</a:t>
            </a:r>
          </a:p>
          <a:p>
            <a:pPr marL="727583" lvl="1" indent="-342900">
              <a:buFont typeface="Arial" panose="020B0604020202020204" pitchFamily="34" charset="0"/>
              <a:buChar char="•"/>
            </a:pPr>
            <a:endParaRPr lang="en-CA" dirty="0"/>
          </a:p>
          <a:p>
            <a:pPr marL="434975" indent="-342900">
              <a:buFont typeface="Arial" panose="020B0604020202020204" pitchFamily="34" charset="0"/>
              <a:buChar char="•"/>
            </a:pPr>
            <a:endParaRPr lang="en-CA" dirty="0"/>
          </a:p>
          <a:p>
            <a:endParaRPr lang="en-CA" dirty="0"/>
          </a:p>
        </p:txBody>
      </p:sp>
      <p:sp>
        <p:nvSpPr>
          <p:cNvPr id="5" name="Rectangle 4"/>
          <p:cNvSpPr/>
          <p:nvPr/>
        </p:nvSpPr>
        <p:spPr>
          <a:xfrm>
            <a:off x="5059680" y="4288520"/>
            <a:ext cx="6096000" cy="2031325"/>
          </a:xfrm>
          <a:prstGeom prst="rect">
            <a:avLst/>
          </a:prstGeom>
        </p:spPr>
        <p:txBody>
          <a:bodyPr>
            <a:spAutoFit/>
          </a:bodyPr>
          <a:lstStyle/>
          <a:p>
            <a:pPr marL="554038" indent="-285750">
              <a:buClr>
                <a:schemeClr val="accent1"/>
              </a:buClr>
              <a:buFont typeface="Arial" panose="020B0604020202020204" pitchFamily="34" charset="0"/>
              <a:buChar char="•"/>
            </a:pPr>
            <a:r>
              <a:rPr lang="en-CA" dirty="0">
                <a:solidFill>
                  <a:schemeClr val="tx1">
                    <a:lumMod val="75000"/>
                    <a:lumOff val="25000"/>
                  </a:schemeClr>
                </a:solidFill>
              </a:rPr>
              <a:t>soap and alcohol-based hand sanitizer</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toilet paper/paper towels</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facial tissue</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feminine hygiene products</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diapers (if you have children who use them)</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household cleaning products</a:t>
            </a:r>
          </a:p>
          <a:p>
            <a:pPr marL="554038" indent="-285750">
              <a:buClr>
                <a:schemeClr val="accent1"/>
              </a:buClr>
              <a:buFont typeface="Arial" panose="020B0604020202020204" pitchFamily="34" charset="0"/>
              <a:buChar char="•"/>
            </a:pPr>
            <a:r>
              <a:rPr lang="en-CA" dirty="0">
                <a:solidFill>
                  <a:schemeClr val="tx1">
                    <a:lumMod val="75000"/>
                    <a:lumOff val="25000"/>
                  </a:schemeClr>
                </a:solidFill>
              </a:rPr>
              <a:t>garbage bags(for containing soiled tissues and waste</a:t>
            </a:r>
          </a:p>
        </p:txBody>
      </p:sp>
    </p:spTree>
    <p:extLst>
      <p:ext uri="{BB962C8B-B14F-4D97-AF65-F5344CB8AC3E}">
        <p14:creationId xmlns:p14="http://schemas.microsoft.com/office/powerpoint/2010/main" val="9669845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444138" cy="1084996"/>
          </a:xfrm>
        </p:spPr>
        <p:txBody>
          <a:bodyPr/>
          <a:lstStyle/>
          <a:p>
            <a:r>
              <a:rPr lang="en-CA" dirty="0"/>
              <a:t>Stay healthy and limit the spread of illness</a:t>
            </a:r>
          </a:p>
        </p:txBody>
      </p:sp>
      <p:pic>
        <p:nvPicPr>
          <p:cNvPr id="5" name="Content Placeholder 4"/>
          <p:cNvPicPr>
            <a:picLocks noGrp="1" noChangeAspect="1"/>
          </p:cNvPicPr>
          <p:nvPr>
            <p:ph sz="half" idx="1"/>
          </p:nvPr>
        </p:nvPicPr>
        <p:blipFill>
          <a:blip r:embed="rId2"/>
          <a:stretch>
            <a:fillRect/>
          </a:stretch>
        </p:blipFill>
        <p:spPr>
          <a:xfrm>
            <a:off x="1207612" y="1846370"/>
            <a:ext cx="3405724" cy="4022725"/>
          </a:xfrm>
          <a:prstGeom prst="rect">
            <a:avLst/>
          </a:prstGeom>
        </p:spPr>
      </p:pic>
      <p:sp>
        <p:nvSpPr>
          <p:cNvPr id="4" name="Content Placeholder 3"/>
          <p:cNvSpPr>
            <a:spLocks noGrp="1"/>
          </p:cNvSpPr>
          <p:nvPr>
            <p:ph sz="half" idx="2"/>
          </p:nvPr>
        </p:nvSpPr>
        <p:spPr>
          <a:xfrm>
            <a:off x="4956678" y="1846370"/>
            <a:ext cx="6584740" cy="4834897"/>
          </a:xfrm>
        </p:spPr>
        <p:txBody>
          <a:bodyPr>
            <a:normAutofit/>
          </a:bodyPr>
          <a:lstStyle/>
          <a:p>
            <a:pPr marL="176213" indent="-176213">
              <a:buFont typeface="Arial" panose="020B0604020202020204" pitchFamily="34" charset="0"/>
              <a:buChar char="•"/>
            </a:pPr>
            <a:r>
              <a:rPr lang="en-CA" sz="2200" dirty="0"/>
              <a:t>To protect against respiratory illness:</a:t>
            </a:r>
          </a:p>
          <a:p>
            <a:pPr marL="468821" lvl="1" indent="-176213">
              <a:buFont typeface="Arial" panose="020B0604020202020204" pitchFamily="34" charset="0"/>
              <a:buChar char="•"/>
            </a:pPr>
            <a:r>
              <a:rPr lang="en-CA" sz="2000" dirty="0"/>
              <a:t>Wash your hands often and well.</a:t>
            </a:r>
          </a:p>
          <a:p>
            <a:pPr marL="468821" lvl="1" indent="-176213">
              <a:buFont typeface="Arial" panose="020B0604020202020204" pitchFamily="34" charset="0"/>
              <a:buChar char="•"/>
            </a:pPr>
            <a:r>
              <a:rPr lang="en-CA" sz="2000" dirty="0"/>
              <a:t>Avoid touching your face, nose, or mouth.</a:t>
            </a:r>
          </a:p>
          <a:p>
            <a:pPr marL="468821" lvl="1" indent="-176213">
              <a:buFont typeface="Arial" panose="020B0604020202020204" pitchFamily="34" charset="0"/>
              <a:buChar char="•"/>
            </a:pPr>
            <a:r>
              <a:rPr lang="en-CA" sz="2000" dirty="0"/>
              <a:t>Avoid close contact with people who are sick</a:t>
            </a:r>
            <a:r>
              <a:rPr lang="en-CA" sz="2000" dirty="0" smtClean="0"/>
              <a:t>.</a:t>
            </a:r>
          </a:p>
          <a:p>
            <a:pPr marL="468821" lvl="1" indent="-176213">
              <a:buFont typeface="Arial" panose="020B0604020202020204" pitchFamily="34" charset="0"/>
              <a:buChar char="•"/>
            </a:pPr>
            <a:r>
              <a:rPr lang="en-CA" sz="2000" dirty="0" smtClean="0"/>
              <a:t>Practice social distancing.</a:t>
            </a:r>
            <a:endParaRPr lang="en-CA" sz="2000" dirty="0"/>
          </a:p>
          <a:p>
            <a:pPr marL="468821" lvl="1" indent="-176213">
              <a:buFont typeface="Arial" panose="020B0604020202020204" pitchFamily="34" charset="0"/>
              <a:buChar char="•"/>
            </a:pPr>
            <a:r>
              <a:rPr lang="en-CA" sz="2000" dirty="0" smtClean="0"/>
              <a:t>Reduce </a:t>
            </a:r>
            <a:r>
              <a:rPr lang="en-CA" sz="2000" dirty="0"/>
              <a:t>your exposure to crowded places by shopping or using transit during non-peak hours.</a:t>
            </a:r>
          </a:p>
          <a:p>
            <a:pPr marL="468821" lvl="1" indent="-176213">
              <a:buFont typeface="Arial" panose="020B0604020202020204" pitchFamily="34" charset="0"/>
              <a:buChar char="•"/>
            </a:pPr>
            <a:r>
              <a:rPr lang="en-CA" sz="2000" dirty="0"/>
              <a:t>Clean and disinfect surfaces that are frequently touched.</a:t>
            </a:r>
          </a:p>
          <a:p>
            <a:pPr marL="468821" lvl="1" indent="-176213">
              <a:buFont typeface="Arial" panose="020B0604020202020204" pitchFamily="34" charset="0"/>
              <a:buChar char="•"/>
            </a:pPr>
            <a:r>
              <a:rPr lang="en-CA" sz="2000" dirty="0"/>
              <a:t>Stay at home and away from others if you are feeling ill. If you are not seriously ill, do not go to a physician’s office, a health care facility or a lab without consulting with </a:t>
            </a:r>
            <a:r>
              <a:rPr lang="en-CA" sz="2000" b="1" dirty="0"/>
              <a:t>Health Link 811 </a:t>
            </a:r>
            <a:r>
              <a:rPr lang="en-CA" sz="2000" dirty="0"/>
              <a:t>first. </a:t>
            </a:r>
          </a:p>
          <a:p>
            <a:pPr marL="468821" lvl="1" indent="-176213">
              <a:buFont typeface="Arial" panose="020B0604020202020204" pitchFamily="34" charset="0"/>
              <a:buChar char="•"/>
            </a:pPr>
            <a:endParaRPr lang="en-CA" sz="2000" dirty="0"/>
          </a:p>
        </p:txBody>
      </p:sp>
    </p:spTree>
    <p:extLst>
      <p:ext uri="{BB962C8B-B14F-4D97-AF65-F5344CB8AC3E}">
        <p14:creationId xmlns:p14="http://schemas.microsoft.com/office/powerpoint/2010/main" val="237904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Where can I find up-to-date information about COVID-19?</a:t>
            </a:r>
          </a:p>
        </p:txBody>
      </p:sp>
      <p:sp>
        <p:nvSpPr>
          <p:cNvPr id="5" name="Content Placeholder 4"/>
          <p:cNvSpPr>
            <a:spLocks noGrp="1"/>
          </p:cNvSpPr>
          <p:nvPr>
            <p:ph idx="1"/>
          </p:nvPr>
        </p:nvSpPr>
        <p:spPr>
          <a:xfrm>
            <a:off x="1046831" y="2060145"/>
            <a:ext cx="10058400" cy="4023360"/>
          </a:xfrm>
        </p:spPr>
        <p:txBody>
          <a:bodyPr/>
          <a:lstStyle/>
          <a:p>
            <a:pPr marL="0" indent="0">
              <a:buNone/>
            </a:pPr>
            <a:r>
              <a:rPr lang="en-CA" dirty="0"/>
              <a:t>Information on COVID-19 changes quickly and is updated frequently. For the most up-to-date information, visit one of the following websites:</a:t>
            </a:r>
          </a:p>
          <a:p>
            <a:pPr marL="0" indent="0">
              <a:buNone/>
            </a:pPr>
            <a:r>
              <a:rPr lang="en-CA" dirty="0"/>
              <a:t>Alberta Health </a:t>
            </a:r>
            <a:r>
              <a:rPr lang="en-CA" dirty="0">
                <a:hlinkClick r:id="rId2"/>
              </a:rPr>
              <a:t>https://www.alberta.ca/coronavirus-info-for-albertans.aspx</a:t>
            </a:r>
            <a:endParaRPr lang="en-CA" dirty="0"/>
          </a:p>
          <a:p>
            <a:pPr marL="0" indent="0">
              <a:buNone/>
            </a:pPr>
            <a:r>
              <a:rPr lang="en-CA" dirty="0"/>
              <a:t>Alberta Health Services </a:t>
            </a:r>
            <a:r>
              <a:rPr lang="en-CA" dirty="0">
                <a:hlinkClick r:id="rId3"/>
              </a:rPr>
              <a:t>https://www.albertahealthservices.ca/topics/Page16944.aspx</a:t>
            </a:r>
            <a:endParaRPr lang="en-CA" dirty="0"/>
          </a:p>
          <a:p>
            <a:pPr marL="0" indent="0">
              <a:buNone/>
            </a:pPr>
            <a:r>
              <a:rPr lang="en-CA" dirty="0"/>
              <a:t>Pubic Health Agency of Canada </a:t>
            </a:r>
          </a:p>
          <a:p>
            <a:pPr marL="201168" lvl="1" indent="0">
              <a:buNone/>
            </a:pPr>
            <a:r>
              <a:rPr lang="en-CA" dirty="0">
                <a:hlinkClick r:id="rId4"/>
              </a:rPr>
              <a:t>https://www.canada.ca/en/public-health/services/diseases/2019-novel-coronavirus-infection.html</a:t>
            </a:r>
            <a:endParaRPr lang="en-CA" dirty="0"/>
          </a:p>
          <a:p>
            <a:pPr marL="0" indent="0">
              <a:buNone/>
            </a:pPr>
            <a:r>
              <a:rPr lang="en-CA" dirty="0"/>
              <a:t>World Health Organization </a:t>
            </a:r>
            <a:r>
              <a:rPr lang="en-CA" dirty="0">
                <a:hlinkClick r:id="rId5"/>
              </a:rPr>
              <a:t>https://www.who.int/emergencies/diseases/novel-coronavirus-2019</a:t>
            </a:r>
            <a:endParaRPr lang="en-CA" dirty="0"/>
          </a:p>
          <a:p>
            <a:pPr marL="0" indent="0">
              <a:buNone/>
            </a:pPr>
            <a:r>
              <a:rPr lang="en-CA" dirty="0"/>
              <a:t>Follow Canada’s Chief Public Health Officer, Dr. Theresa Tam, on Twitter at </a:t>
            </a:r>
            <a:r>
              <a:rPr lang="en-CA" dirty="0">
                <a:hlinkClick r:id="rId6"/>
              </a:rPr>
              <a:t>@</a:t>
            </a:r>
            <a:r>
              <a:rPr lang="en-CA" dirty="0" err="1" smtClean="0">
                <a:hlinkClick r:id="rId6"/>
              </a:rPr>
              <a:t>CPHO_Canada</a:t>
            </a:r>
            <a:endParaRPr lang="en-CA" dirty="0" smtClean="0"/>
          </a:p>
          <a:p>
            <a:pPr marL="0" indent="0">
              <a:buNone/>
            </a:pPr>
            <a:r>
              <a:rPr lang="en-CA" dirty="0" smtClean="0"/>
              <a:t>Follow Alberta’s Chief Medical Officer of Health, Dr. Deena </a:t>
            </a:r>
            <a:r>
              <a:rPr lang="en-CA" dirty="0" err="1" smtClean="0"/>
              <a:t>Hinshaw</a:t>
            </a:r>
            <a:r>
              <a:rPr lang="en-CA" dirty="0" smtClean="0"/>
              <a:t>, on Twitter at </a:t>
            </a:r>
            <a:r>
              <a:rPr lang="en-CA" dirty="0" smtClean="0">
                <a:solidFill>
                  <a:schemeClr val="bg2">
                    <a:lumMod val="50000"/>
                  </a:schemeClr>
                </a:solidFill>
              </a:rPr>
              <a:t>@</a:t>
            </a:r>
            <a:r>
              <a:rPr lang="en-CA" dirty="0" err="1" smtClean="0">
                <a:solidFill>
                  <a:schemeClr val="bg2">
                    <a:lumMod val="50000"/>
                  </a:schemeClr>
                </a:solidFill>
              </a:rPr>
              <a:t>CMOH_Alberta</a:t>
            </a:r>
            <a:r>
              <a:rPr lang="en-CA" dirty="0" smtClean="0">
                <a:solidFill>
                  <a:schemeClr val="bg2">
                    <a:lumMod val="50000"/>
                  </a:schemeClr>
                </a:solidFill>
              </a:rPr>
              <a:t>  </a:t>
            </a:r>
            <a:endParaRPr lang="en-CA" dirty="0">
              <a:solidFill>
                <a:schemeClr val="bg2">
                  <a:lumMod val="50000"/>
                </a:schemeClr>
              </a:solidFill>
            </a:endParaRPr>
          </a:p>
        </p:txBody>
      </p:sp>
    </p:spTree>
    <p:extLst>
      <p:ext uri="{BB962C8B-B14F-4D97-AF65-F5344CB8AC3E}">
        <p14:creationId xmlns:p14="http://schemas.microsoft.com/office/powerpoint/2010/main" val="26043287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8015" y="2967335"/>
            <a:ext cx="379597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QUESTIONS?</a:t>
            </a:r>
          </a:p>
        </p:txBody>
      </p:sp>
    </p:spTree>
    <p:extLst>
      <p:ext uri="{BB962C8B-B14F-4D97-AF65-F5344CB8AC3E}">
        <p14:creationId xmlns:p14="http://schemas.microsoft.com/office/powerpoint/2010/main" val="2865789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105125"/>
          </a:xfrm>
        </p:spPr>
        <p:txBody>
          <a:bodyPr/>
          <a:lstStyle/>
          <a:p>
            <a:r>
              <a:rPr lang="en-CA" dirty="0"/>
              <a:t>Did the name change?</a:t>
            </a:r>
          </a:p>
        </p:txBody>
      </p:sp>
      <p:sp>
        <p:nvSpPr>
          <p:cNvPr id="3" name="Content Placeholder 2"/>
          <p:cNvSpPr>
            <a:spLocks noGrp="1"/>
          </p:cNvSpPr>
          <p:nvPr>
            <p:ph idx="1"/>
          </p:nvPr>
        </p:nvSpPr>
        <p:spPr>
          <a:xfrm>
            <a:off x="1097280" y="1765540"/>
            <a:ext cx="10565068" cy="4103554"/>
          </a:xfrm>
        </p:spPr>
        <p:txBody>
          <a:bodyPr>
            <a:normAutofit/>
          </a:bodyPr>
          <a:lstStyle/>
          <a:p>
            <a:pPr defTabSz="685800">
              <a:spcBef>
                <a:spcPts val="750"/>
              </a:spcBef>
              <a:spcAft>
                <a:spcPts val="0"/>
              </a:spcAft>
              <a:buSzTx/>
              <a:buFont typeface="Arial" panose="020B0604020202020204" pitchFamily="34" charset="0"/>
              <a:buChar char="•"/>
            </a:pPr>
            <a:r>
              <a:rPr lang="en-CA" sz="2400" dirty="0" smtClean="0"/>
              <a:t> Yes</a:t>
            </a:r>
            <a:endParaRPr lang="en-CA" sz="2400" dirty="0"/>
          </a:p>
          <a:p>
            <a:pPr defTabSz="685800">
              <a:spcBef>
                <a:spcPts val="750"/>
              </a:spcBef>
              <a:spcAft>
                <a:spcPts val="0"/>
              </a:spcAft>
              <a:buSzTx/>
              <a:buFont typeface="Arial" panose="020B0604020202020204" pitchFamily="34" charset="0"/>
              <a:buChar char="•"/>
            </a:pPr>
            <a:r>
              <a:rPr lang="en-CA" sz="2400" dirty="0" smtClean="0"/>
              <a:t> It </a:t>
            </a:r>
            <a:r>
              <a:rPr lang="en-CA" sz="2400" dirty="0"/>
              <a:t>was initially called </a:t>
            </a:r>
            <a:r>
              <a:rPr lang="en-CA" sz="2400" b="1" dirty="0"/>
              <a:t>novel Coronavirus </a:t>
            </a:r>
            <a:r>
              <a:rPr lang="en-CA" sz="2400" b="1" dirty="0" smtClean="0"/>
              <a:t>nCoV-19.</a:t>
            </a:r>
            <a:r>
              <a:rPr lang="en-CA" sz="2400" dirty="0" smtClean="0"/>
              <a:t> </a:t>
            </a:r>
            <a:endParaRPr lang="en-CA" sz="2400" dirty="0"/>
          </a:p>
          <a:p>
            <a:pPr defTabSz="685800">
              <a:spcBef>
                <a:spcPts val="750"/>
              </a:spcBef>
              <a:spcAft>
                <a:spcPts val="0"/>
              </a:spcAft>
              <a:buSzTx/>
              <a:buFont typeface="Arial" panose="020B0604020202020204" pitchFamily="34" charset="0"/>
              <a:buChar char="•"/>
            </a:pPr>
            <a:r>
              <a:rPr lang="en-CA" sz="2400" dirty="0" smtClean="0"/>
              <a:t> The </a:t>
            </a:r>
            <a:r>
              <a:rPr lang="en-CA" sz="2400" dirty="0"/>
              <a:t>World Health Organization changed the name:</a:t>
            </a:r>
          </a:p>
          <a:p>
            <a:pPr marL="473583" lvl="1" indent="-180975" defTabSz="685800">
              <a:spcBef>
                <a:spcPts val="750"/>
              </a:spcBef>
              <a:spcAft>
                <a:spcPts val="0"/>
              </a:spcAft>
              <a:buFont typeface="Arial" panose="020B0604020202020204" pitchFamily="34" charset="0"/>
              <a:buChar char="•"/>
            </a:pPr>
            <a:r>
              <a:rPr lang="en-CA" sz="2200" dirty="0"/>
              <a:t>CO -“corona”, VI-“virus”, D-“disease” and the year it emerged 2019 = </a:t>
            </a:r>
            <a:r>
              <a:rPr lang="en-CA" sz="2200" b="1" dirty="0"/>
              <a:t>COVID-19</a:t>
            </a:r>
          </a:p>
          <a:p>
            <a:pPr marL="180975" indent="-180975" defTabSz="685800">
              <a:spcBef>
                <a:spcPts val="750"/>
              </a:spcBef>
              <a:spcAft>
                <a:spcPts val="0"/>
              </a:spcAft>
              <a:buSzTx/>
              <a:buFont typeface="Arial" panose="020B0604020202020204" pitchFamily="34" charset="0"/>
              <a:buChar char="•"/>
            </a:pPr>
            <a:r>
              <a:rPr lang="en-CA" sz="3200" b="1" dirty="0"/>
              <a:t>COVID-19</a:t>
            </a:r>
            <a:r>
              <a:rPr lang="en-CA" sz="2400" dirty="0"/>
              <a:t>  the official name for this </a:t>
            </a:r>
            <a:r>
              <a:rPr lang="en-CA" sz="2400" b="1" dirty="0" smtClean="0"/>
              <a:t>disease.</a:t>
            </a:r>
            <a:endParaRPr lang="en-CA" sz="2400" b="1" dirty="0"/>
          </a:p>
        </p:txBody>
      </p:sp>
      <p:sp>
        <p:nvSpPr>
          <p:cNvPr id="5" name="Slide Number Placeholder 4"/>
          <p:cNvSpPr>
            <a:spLocks noGrp="1"/>
          </p:cNvSpPr>
          <p:nvPr>
            <p:ph type="sldNum" sz="quarter" idx="12"/>
          </p:nvPr>
        </p:nvSpPr>
        <p:spPr/>
        <p:txBody>
          <a:bodyPr/>
          <a:lstStyle/>
          <a:p>
            <a:fld id="{C85163B1-B462-4D21-B067-D117512AAFD1}" type="slidenum">
              <a:rPr lang="en-CA" smtClean="0"/>
              <a:t>5</a:t>
            </a:fld>
            <a:endParaRPr lang="en-CA"/>
          </a:p>
        </p:txBody>
      </p:sp>
      <p:sp>
        <p:nvSpPr>
          <p:cNvPr id="10" name="Rectangle 9"/>
          <p:cNvSpPr/>
          <p:nvPr/>
        </p:nvSpPr>
        <p:spPr>
          <a:xfrm>
            <a:off x="1097280" y="5775669"/>
            <a:ext cx="9096546" cy="461665"/>
          </a:xfrm>
          <a:prstGeom prst="rect">
            <a:avLst/>
          </a:prstGeom>
        </p:spPr>
        <p:txBody>
          <a:bodyPr wrap="square">
            <a:spAutoFit/>
          </a:bodyPr>
          <a:lstStyle/>
          <a:p>
            <a:r>
              <a:rPr lang="en-CA" sz="1200" dirty="0"/>
              <a:t>Source: Centers for Disease Control (February 2020) Frequently Asked Questions and Answers; AHS (February 2020) Novel Corona </a:t>
            </a:r>
            <a:r>
              <a:rPr lang="en-CA" sz="1200" dirty="0" err="1"/>
              <a:t>virusn</a:t>
            </a:r>
            <a:r>
              <a:rPr lang="en-CA" sz="1200" dirty="0"/>
              <a:t> FAQ’s for the Public. </a:t>
            </a:r>
          </a:p>
        </p:txBody>
      </p:sp>
    </p:spTree>
    <p:extLst>
      <p:ext uri="{BB962C8B-B14F-4D97-AF65-F5344CB8AC3E}">
        <p14:creationId xmlns:p14="http://schemas.microsoft.com/office/powerpoint/2010/main" val="679209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53367"/>
          </a:xfrm>
        </p:spPr>
        <p:txBody>
          <a:bodyPr/>
          <a:lstStyle/>
          <a:p>
            <a:r>
              <a:rPr lang="en-CA" dirty="0" smtClean="0"/>
              <a:t>Current Situation: Global </a:t>
            </a:r>
            <a:r>
              <a:rPr lang="en-CA" dirty="0"/>
              <a:t>Pandemic</a:t>
            </a:r>
          </a:p>
        </p:txBody>
      </p:sp>
      <p:sp>
        <p:nvSpPr>
          <p:cNvPr id="3" name="Content Placeholder 2"/>
          <p:cNvSpPr>
            <a:spLocks noGrp="1"/>
          </p:cNvSpPr>
          <p:nvPr>
            <p:ph idx="1"/>
          </p:nvPr>
        </p:nvSpPr>
        <p:spPr>
          <a:xfrm>
            <a:off x="1097280" y="1805796"/>
            <a:ext cx="10058400" cy="4063298"/>
          </a:xfrm>
        </p:spPr>
        <p:txBody>
          <a:bodyPr>
            <a:normAutofit/>
          </a:bodyPr>
          <a:lstStyle/>
          <a:p>
            <a:r>
              <a:rPr lang="en-CA" sz="2400" dirty="0"/>
              <a:t>The World Health Organization officially declared COVID-19 as a global pandemic on March 11, 2020.</a:t>
            </a:r>
          </a:p>
          <a:p>
            <a:pPr lvl="1"/>
            <a:r>
              <a:rPr lang="en-CA" sz="2200" dirty="0"/>
              <a:t>A pandemic is an outbreak of disease that occurs over a wide geographic area and affects an exceptionally high proportion of the population.</a:t>
            </a:r>
          </a:p>
        </p:txBody>
      </p:sp>
    </p:spTree>
    <p:extLst>
      <p:ext uri="{BB962C8B-B14F-4D97-AF65-F5344CB8AC3E}">
        <p14:creationId xmlns:p14="http://schemas.microsoft.com/office/powerpoint/2010/main" val="1164736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329926"/>
          </a:xfrm>
        </p:spPr>
        <p:txBody>
          <a:bodyPr>
            <a:normAutofit/>
          </a:bodyPr>
          <a:lstStyle/>
          <a:p>
            <a:r>
              <a:rPr lang="en-CA" sz="4400" dirty="0"/>
              <a:t>The numbers</a:t>
            </a:r>
            <a:br>
              <a:rPr lang="en-CA" sz="4400" dirty="0"/>
            </a:br>
            <a:r>
              <a:rPr lang="en-CA" sz="3600" dirty="0"/>
              <a:t>as of </a:t>
            </a:r>
            <a:r>
              <a:rPr lang="en-CA" sz="3600" dirty="0" smtClean="0"/>
              <a:t>April XX, </a:t>
            </a:r>
            <a:r>
              <a:rPr lang="en-CA" sz="3600" dirty="0"/>
              <a:t>2020 (WHO Situation Report – </a:t>
            </a:r>
            <a:r>
              <a:rPr lang="en-CA" sz="3600" dirty="0" smtClean="0"/>
              <a:t>XX)</a:t>
            </a:r>
            <a:endParaRPr lang="en-CA" sz="3600" dirty="0"/>
          </a:p>
        </p:txBody>
      </p:sp>
      <p:sp>
        <p:nvSpPr>
          <p:cNvPr id="12" name="Slide Number Placeholder 11"/>
          <p:cNvSpPr>
            <a:spLocks noGrp="1"/>
          </p:cNvSpPr>
          <p:nvPr>
            <p:ph type="sldNum" sz="quarter" idx="12"/>
          </p:nvPr>
        </p:nvSpPr>
        <p:spPr/>
        <p:txBody>
          <a:bodyPr/>
          <a:lstStyle/>
          <a:p>
            <a:fld id="{C85163B1-B462-4D21-B067-D117512AAFD1}" type="slidenum">
              <a:rPr lang="en-CA" smtClean="0"/>
              <a:t>7</a:t>
            </a:fld>
            <a:endParaRPr lang="en-CA"/>
          </a:p>
        </p:txBody>
      </p:sp>
      <p:sp>
        <p:nvSpPr>
          <p:cNvPr id="15" name="Content Placeholder 14"/>
          <p:cNvSpPr>
            <a:spLocks noGrp="1"/>
          </p:cNvSpPr>
          <p:nvPr>
            <p:ph sz="half" idx="2"/>
          </p:nvPr>
        </p:nvSpPr>
        <p:spPr>
          <a:xfrm>
            <a:off x="1097280" y="1853293"/>
            <a:ext cx="9459190" cy="4354524"/>
          </a:xfrm>
        </p:spPr>
        <p:txBody>
          <a:bodyPr>
            <a:normAutofit/>
          </a:bodyPr>
          <a:lstStyle/>
          <a:p>
            <a:pPr marL="0" indent="0">
              <a:buNone/>
            </a:pPr>
            <a:r>
              <a:rPr lang="en-CA" sz="2800" dirty="0"/>
              <a:t>Globally – over </a:t>
            </a:r>
            <a:r>
              <a:rPr lang="en-CA" sz="2800" dirty="0" smtClean="0"/>
              <a:t>175 </a:t>
            </a:r>
            <a:r>
              <a:rPr lang="en-CA" sz="2800" dirty="0"/>
              <a:t>countries have reported cases of COVID-19</a:t>
            </a:r>
          </a:p>
          <a:p>
            <a:pPr>
              <a:buFont typeface="Arial" panose="020B0604020202020204" pitchFamily="34" charset="0"/>
              <a:buChar char="•"/>
            </a:pPr>
            <a:r>
              <a:rPr lang="en-CA" sz="2800" dirty="0"/>
              <a:t> </a:t>
            </a:r>
            <a:r>
              <a:rPr lang="en-CA" sz="2800" dirty="0" err="1" smtClean="0"/>
              <a:t>x,xxx,xxx</a:t>
            </a:r>
            <a:r>
              <a:rPr lang="en-CA" sz="2800" dirty="0" smtClean="0"/>
              <a:t> </a:t>
            </a:r>
            <a:r>
              <a:rPr lang="en-CA" sz="2800" dirty="0"/>
              <a:t>cases </a:t>
            </a:r>
            <a:endParaRPr lang="en-CA" sz="2800" dirty="0" smtClean="0"/>
          </a:p>
          <a:p>
            <a:pPr>
              <a:buFont typeface="Arial" panose="020B0604020202020204" pitchFamily="34" charset="0"/>
              <a:buChar char="•"/>
            </a:pPr>
            <a:r>
              <a:rPr lang="en-CA" sz="2800" dirty="0" smtClean="0"/>
              <a:t> </a:t>
            </a:r>
            <a:r>
              <a:rPr lang="en-CA" sz="2800" dirty="0" err="1" smtClean="0"/>
              <a:t>xx,xxx</a:t>
            </a:r>
            <a:r>
              <a:rPr lang="en-CA" sz="2800" dirty="0" smtClean="0"/>
              <a:t> deaths</a:t>
            </a:r>
            <a:endParaRPr lang="en-CA" sz="2800" dirty="0"/>
          </a:p>
        </p:txBody>
      </p:sp>
      <p:sp>
        <p:nvSpPr>
          <p:cNvPr id="16" name="Rectangle 15"/>
          <p:cNvSpPr/>
          <p:nvPr/>
        </p:nvSpPr>
        <p:spPr>
          <a:xfrm>
            <a:off x="1006415" y="5561486"/>
            <a:ext cx="8005313" cy="646331"/>
          </a:xfrm>
          <a:prstGeom prst="rect">
            <a:avLst/>
          </a:prstGeom>
        </p:spPr>
        <p:txBody>
          <a:bodyPr wrap="square">
            <a:spAutoFit/>
          </a:bodyPr>
          <a:lstStyle/>
          <a:p>
            <a:r>
              <a:rPr lang="en-CA" dirty="0"/>
              <a:t>WHO (2020). Coronavirus disease (COVID-19) outbreak</a:t>
            </a:r>
          </a:p>
          <a:p>
            <a:r>
              <a:rPr lang="en-CA" dirty="0"/>
              <a:t> </a:t>
            </a:r>
            <a:r>
              <a:rPr lang="en-CA" dirty="0">
                <a:hlinkClick r:id="rId3"/>
              </a:rPr>
              <a:t>https://www.who.int/emergencies/diseases/novel-coronavirus-2019</a:t>
            </a:r>
            <a:endParaRPr lang="en-CA" dirty="0"/>
          </a:p>
        </p:txBody>
      </p:sp>
      <p:sp>
        <p:nvSpPr>
          <p:cNvPr id="3" name="TextBox 2"/>
          <p:cNvSpPr txBox="1"/>
          <p:nvPr/>
        </p:nvSpPr>
        <p:spPr>
          <a:xfrm>
            <a:off x="5942614" y="2422165"/>
            <a:ext cx="4613856" cy="2123658"/>
          </a:xfrm>
          <a:prstGeom prst="rect">
            <a:avLst/>
          </a:prstGeom>
          <a:noFill/>
        </p:spPr>
        <p:txBody>
          <a:bodyPr wrap="square" rtlCol="0">
            <a:spAutoFit/>
          </a:bodyPr>
          <a:lstStyle/>
          <a:p>
            <a:pPr marL="285750" indent="-285750">
              <a:buFont typeface="Arial" panose="020B0604020202020204" pitchFamily="34" charset="0"/>
              <a:buChar char="•"/>
            </a:pPr>
            <a:r>
              <a:rPr lang="en-US" sz="2400" kern="1200" dirty="0">
                <a:solidFill>
                  <a:schemeClr val="bg1">
                    <a:lumMod val="50000"/>
                  </a:schemeClr>
                </a:solidFill>
              </a:rPr>
              <a:t>The </a:t>
            </a:r>
            <a:r>
              <a:rPr lang="en-US" sz="2400" dirty="0">
                <a:solidFill>
                  <a:schemeClr val="bg1">
                    <a:lumMod val="50000"/>
                  </a:schemeClr>
                </a:solidFill>
              </a:rPr>
              <a:t>WHO updates these numbers daily in the Situation Reports which can be found at the link below</a:t>
            </a:r>
            <a:r>
              <a:rPr lang="en-US" sz="2400" dirty="0" smtClean="0">
                <a:solidFill>
                  <a:schemeClr val="bg1">
                    <a:lumMod val="50000"/>
                  </a:schemeClr>
                </a:solidFill>
              </a:rPr>
              <a:t>.</a:t>
            </a:r>
          </a:p>
          <a:p>
            <a:endParaRPr lang="en-US" dirty="0">
              <a:solidFill>
                <a:schemeClr val="bg1">
                  <a:lumMod val="50000"/>
                </a:schemeClr>
              </a:solidFill>
            </a:endParaRPr>
          </a:p>
          <a:p>
            <a:pPr marL="285750" indent="-285750">
              <a:buFont typeface="Arial" panose="020B0604020202020204" pitchFamily="34" charset="0"/>
              <a:buChar char="•"/>
            </a:pPr>
            <a:endParaRPr lang="en-US" sz="1800" kern="1200" dirty="0">
              <a:solidFill>
                <a:schemeClr val="bg1">
                  <a:lumMod val="50000"/>
                </a:schemeClr>
              </a:solidFill>
              <a:latin typeface="+mn-lt"/>
              <a:ea typeface="+mn-ea"/>
              <a:cs typeface="+mn-cs"/>
            </a:endParaRPr>
          </a:p>
        </p:txBody>
      </p:sp>
    </p:spTree>
    <p:extLst>
      <p:ext uri="{BB962C8B-B14F-4D97-AF65-F5344CB8AC3E}">
        <p14:creationId xmlns:p14="http://schemas.microsoft.com/office/powerpoint/2010/main" val="292110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numbers in Canada as of </a:t>
            </a:r>
            <a:br>
              <a:rPr lang="en-CA" dirty="0"/>
            </a:br>
            <a:r>
              <a:rPr lang="en-CA" dirty="0" smtClean="0"/>
              <a:t>April XX, </a:t>
            </a:r>
            <a:r>
              <a:rPr lang="en-CA" dirty="0"/>
              <a:t>2020</a:t>
            </a:r>
          </a:p>
        </p:txBody>
      </p:sp>
      <p:sp>
        <p:nvSpPr>
          <p:cNvPr id="3" name="Content Placeholder 2"/>
          <p:cNvSpPr>
            <a:spLocks noGrp="1"/>
          </p:cNvSpPr>
          <p:nvPr>
            <p:ph idx="1"/>
          </p:nvPr>
        </p:nvSpPr>
        <p:spPr/>
        <p:txBody>
          <a:bodyPr/>
          <a:lstStyle/>
          <a:p>
            <a:pPr>
              <a:buFont typeface="Arial" panose="020B0604020202020204" pitchFamily="34" charset="0"/>
              <a:buChar char="•"/>
            </a:pPr>
            <a:r>
              <a:rPr lang="en-CA" sz="2400" dirty="0"/>
              <a:t> To date, </a:t>
            </a:r>
            <a:r>
              <a:rPr lang="en-CA" sz="2400" dirty="0" err="1" smtClean="0"/>
              <a:t>xx,xxx</a:t>
            </a:r>
            <a:r>
              <a:rPr lang="en-CA" sz="2400" dirty="0" smtClean="0"/>
              <a:t> </a:t>
            </a:r>
            <a:r>
              <a:rPr lang="en-CA" sz="2400" dirty="0"/>
              <a:t>cases have been announced in Canada.</a:t>
            </a:r>
          </a:p>
          <a:p>
            <a:pPr>
              <a:buFont typeface="Arial" panose="020B0604020202020204" pitchFamily="34" charset="0"/>
              <a:buChar char="•"/>
            </a:pPr>
            <a:r>
              <a:rPr lang="en-CA" sz="2400" dirty="0"/>
              <a:t> There are </a:t>
            </a:r>
            <a:r>
              <a:rPr lang="en-CA" sz="2400" dirty="0" err="1" smtClean="0"/>
              <a:t>x,xxx</a:t>
            </a:r>
            <a:r>
              <a:rPr lang="en-CA" sz="2400" dirty="0" smtClean="0"/>
              <a:t> </a:t>
            </a:r>
            <a:r>
              <a:rPr lang="en-CA" sz="2400" dirty="0"/>
              <a:t>confirmed cases in Alberta. </a:t>
            </a:r>
            <a:endParaRPr lang="en-CA" sz="2400" dirty="0" smtClean="0"/>
          </a:p>
          <a:p>
            <a:pPr lvl="1">
              <a:buFont typeface="Arial" panose="020B0604020202020204" pitchFamily="34" charset="0"/>
              <a:buChar char="•"/>
            </a:pPr>
            <a:r>
              <a:rPr lang="en-CA" sz="2200" dirty="0" smtClean="0"/>
              <a:t>Ongoing updates can be found on the Alberta </a:t>
            </a:r>
            <a:r>
              <a:rPr lang="en-CA" sz="2200" dirty="0"/>
              <a:t>Health website at </a:t>
            </a:r>
            <a:r>
              <a:rPr lang="en-CA" sz="2200" dirty="0">
                <a:hlinkClick r:id="rId2"/>
              </a:rPr>
              <a:t>https://</a:t>
            </a:r>
            <a:r>
              <a:rPr lang="en-CA" sz="2200" dirty="0" smtClean="0">
                <a:hlinkClick r:id="rId2"/>
              </a:rPr>
              <a:t>www.alberta.ca/covid-19-alberta-data.aspx</a:t>
            </a:r>
            <a:r>
              <a:rPr lang="en-CA" sz="2200" dirty="0" smtClean="0"/>
              <a:t> </a:t>
            </a:r>
            <a:endParaRPr lang="en-CA" sz="2200" dirty="0"/>
          </a:p>
        </p:txBody>
      </p:sp>
      <p:sp>
        <p:nvSpPr>
          <p:cNvPr id="4" name="TextBox 3"/>
          <p:cNvSpPr txBox="1"/>
          <p:nvPr/>
        </p:nvSpPr>
        <p:spPr>
          <a:xfrm>
            <a:off x="1005840" y="5781822"/>
            <a:ext cx="7350369" cy="369332"/>
          </a:xfrm>
          <a:prstGeom prst="rect">
            <a:avLst/>
          </a:prstGeom>
          <a:noFill/>
        </p:spPr>
        <p:txBody>
          <a:bodyPr wrap="square" rtlCol="0">
            <a:spAutoFit/>
          </a:bodyPr>
          <a:lstStyle/>
          <a:p>
            <a:r>
              <a:rPr lang="en-CA" dirty="0"/>
              <a:t>Alberta Health (2020). COVID-19 coronavirus info for Albertans. </a:t>
            </a:r>
          </a:p>
        </p:txBody>
      </p:sp>
    </p:spTree>
    <p:extLst>
      <p:ext uri="{BB962C8B-B14F-4D97-AF65-F5344CB8AC3E}">
        <p14:creationId xmlns:p14="http://schemas.microsoft.com/office/powerpoint/2010/main" val="30188983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018861"/>
          </a:xfrm>
        </p:spPr>
        <p:txBody>
          <a:bodyPr>
            <a:normAutofit/>
          </a:bodyPr>
          <a:lstStyle/>
          <a:p>
            <a:r>
              <a:rPr lang="en-CA" dirty="0"/>
              <a:t>How does COVID-19 spread?</a:t>
            </a:r>
          </a:p>
        </p:txBody>
      </p:sp>
      <p:sp>
        <p:nvSpPr>
          <p:cNvPr id="3" name="Content Placeholder 2"/>
          <p:cNvSpPr>
            <a:spLocks noGrp="1"/>
          </p:cNvSpPr>
          <p:nvPr>
            <p:ph idx="1"/>
          </p:nvPr>
        </p:nvSpPr>
        <p:spPr>
          <a:xfrm>
            <a:off x="1097280" y="1765540"/>
            <a:ext cx="10058400" cy="4103554"/>
          </a:xfrm>
        </p:spPr>
        <p:txBody>
          <a:bodyPr>
            <a:normAutofit/>
          </a:bodyPr>
          <a:lstStyle/>
          <a:p>
            <a:pPr>
              <a:buFont typeface="Arial" panose="020B0604020202020204" pitchFamily="34" charset="0"/>
              <a:buChar char="•"/>
            </a:pPr>
            <a:r>
              <a:rPr lang="en-CA" dirty="0"/>
              <a:t> </a:t>
            </a:r>
            <a:r>
              <a:rPr lang="en-CA" sz="2200" dirty="0"/>
              <a:t>People can catch COVID-19 from others who have the virus. </a:t>
            </a:r>
          </a:p>
          <a:p>
            <a:pPr>
              <a:buFont typeface="Arial" panose="020B0604020202020204" pitchFamily="34" charset="0"/>
              <a:buChar char="•"/>
            </a:pPr>
            <a:r>
              <a:rPr lang="en-CA" sz="2200" dirty="0" smtClean="0"/>
              <a:t> The </a:t>
            </a:r>
            <a:r>
              <a:rPr lang="en-CA" sz="2200" dirty="0"/>
              <a:t>disease can spread from person to person through small droplets from the nose or mouth which are spread when a person with COVID-19 coughs or sneezes.</a:t>
            </a:r>
          </a:p>
          <a:p>
            <a:pPr>
              <a:buFont typeface="Arial" panose="020B0604020202020204" pitchFamily="34" charset="0"/>
              <a:buChar char="•"/>
            </a:pPr>
            <a:r>
              <a:rPr lang="en-CA" sz="2200" dirty="0" smtClean="0"/>
              <a:t> These </a:t>
            </a:r>
            <a:r>
              <a:rPr lang="en-CA" sz="2200" dirty="0"/>
              <a:t>droplets also land on objects and surfaces around the person. Other people then catch COVID-19 by touching these objects or surfaces, then touching their eyes, nose or mouth. </a:t>
            </a:r>
          </a:p>
          <a:p>
            <a:pPr>
              <a:buFont typeface="Arial" panose="020B0604020202020204" pitchFamily="34" charset="0"/>
              <a:buChar char="•"/>
            </a:pPr>
            <a:r>
              <a:rPr lang="en-CA" sz="2200" dirty="0" smtClean="0"/>
              <a:t> People </a:t>
            </a:r>
            <a:r>
              <a:rPr lang="en-CA" sz="2200" dirty="0"/>
              <a:t>can also catch COVID-19 if they breathe in droplets from a person with COVID-19 who coughs or sneezes. </a:t>
            </a:r>
          </a:p>
          <a:p>
            <a:pPr>
              <a:buFont typeface="Arial" panose="020B0604020202020204" pitchFamily="34" charset="0"/>
              <a:buChar char="•"/>
            </a:pPr>
            <a:r>
              <a:rPr lang="en-CA" sz="2200" dirty="0" smtClean="0"/>
              <a:t> This </a:t>
            </a:r>
            <a:r>
              <a:rPr lang="en-CA" sz="2200" dirty="0"/>
              <a:t>is why it is important to stay more than 2 meters (6 feet) away from a person who is sick. </a:t>
            </a:r>
          </a:p>
        </p:txBody>
      </p:sp>
      <p:sp>
        <p:nvSpPr>
          <p:cNvPr id="4" name="TextBox 3"/>
          <p:cNvSpPr txBox="1"/>
          <p:nvPr/>
        </p:nvSpPr>
        <p:spPr>
          <a:xfrm>
            <a:off x="1097280" y="5866719"/>
            <a:ext cx="9363686" cy="461665"/>
          </a:xfrm>
          <a:prstGeom prst="rect">
            <a:avLst/>
          </a:prstGeom>
          <a:noFill/>
        </p:spPr>
        <p:txBody>
          <a:bodyPr wrap="square" rtlCol="0">
            <a:spAutoFit/>
          </a:bodyPr>
          <a:lstStyle/>
          <a:p>
            <a:r>
              <a:rPr lang="en-CA" sz="1200" dirty="0"/>
              <a:t>Reference: World Health Organization (February 23, 2020). Q&amp;A on coronaviruses (COVID-19). Retrieved from https://www.who.int/news-room/q-a-detail/q-a-coronaviruses</a:t>
            </a:r>
          </a:p>
        </p:txBody>
      </p:sp>
    </p:spTree>
    <p:extLst>
      <p:ext uri="{BB962C8B-B14F-4D97-AF65-F5344CB8AC3E}">
        <p14:creationId xmlns:p14="http://schemas.microsoft.com/office/powerpoint/2010/main" val="268773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12543</TotalTime>
  <Words>4511</Words>
  <Application>Microsoft Office PowerPoint</Application>
  <PresentationFormat>Widescreen</PresentationFormat>
  <Paragraphs>296</Paragraphs>
  <Slides>45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45</vt:i4>
      </vt:variant>
    </vt:vector>
  </HeadingPairs>
  <TitlesOfParts>
    <vt:vector size="49" baseType="lpstr">
      <vt:lpstr>Arial</vt:lpstr>
      <vt:lpstr>Calibri</vt:lpstr>
      <vt:lpstr>Calibri Light</vt:lpstr>
      <vt:lpstr>Retrospect</vt:lpstr>
      <vt:lpstr>COVID-19  for Community Members</vt:lpstr>
      <vt:lpstr>COVID-19</vt:lpstr>
      <vt:lpstr>What is a Coronavirus?</vt:lpstr>
      <vt:lpstr>Is COVID-19 the same as SARS?</vt:lpstr>
      <vt:lpstr>Did the name change?</vt:lpstr>
      <vt:lpstr>Current Situation: Global Pandemic</vt:lpstr>
      <vt:lpstr>The numbers as of April XX, 2020 (WHO Situation Report – XX)</vt:lpstr>
      <vt:lpstr>The numbers in Canada as of  April XX, 2020</vt:lpstr>
      <vt:lpstr>How does COVID-19 spread?</vt:lpstr>
      <vt:lpstr>What are the symptoms of COVID-19?</vt:lpstr>
      <vt:lpstr>Who is most likely to get sick?</vt:lpstr>
      <vt:lpstr>COVID-19 estimates on clinical severity</vt:lpstr>
      <vt:lpstr>Should I worry about COVID-19?</vt:lpstr>
      <vt:lpstr>Should I worry about COVID-19? (con’t)</vt:lpstr>
      <vt:lpstr>Can I catch COVID-19 from the feces of someone with the disease?</vt:lpstr>
      <vt:lpstr>Can humans become infected with COVID-19 from an animal source?</vt:lpstr>
      <vt:lpstr>Is it safe to receive a package from any area where COVID-19 has been reported?</vt:lpstr>
      <vt:lpstr>Can COVID-19 be caught from a person who has no symptoms?</vt:lpstr>
      <vt:lpstr>How likely am I to catch COVID-19?</vt:lpstr>
      <vt:lpstr>COVID-19 Public Health Orders </vt:lpstr>
      <vt:lpstr>Public Health Restrictions on Gatherings</vt:lpstr>
      <vt:lpstr>Public Health Restrictions on Gatherings</vt:lpstr>
      <vt:lpstr>Public Health Restrictions on Businesses</vt:lpstr>
      <vt:lpstr>Public Health Restrictions on Businesses</vt:lpstr>
      <vt:lpstr>Mandatory Self-Isolation</vt:lpstr>
      <vt:lpstr>Restrictions on Visitors of Long Term and Continuing Care Facilities</vt:lpstr>
      <vt:lpstr>I have been told to self-isolate, what does that mean?</vt:lpstr>
      <vt:lpstr>Self-Isolation (con’t)</vt:lpstr>
      <vt:lpstr>How long will it take to develop symptoms after being exposed to COVID-19?</vt:lpstr>
      <vt:lpstr>What should I do if I think I have COVID-19?</vt:lpstr>
      <vt:lpstr>What can I do to protect myself and prevent the spread of disease?</vt:lpstr>
      <vt:lpstr>What can I do to protect myself and prevent the spread of disease? (con’t)</vt:lpstr>
      <vt:lpstr>How long does the virus survive on surfaces?</vt:lpstr>
      <vt:lpstr>What should I use to clean and disinfect surfaces?</vt:lpstr>
      <vt:lpstr>Should I wear a mask to protect myself?</vt:lpstr>
      <vt:lpstr>Are antibiotics effective in preventing or treating COVID-19?</vt:lpstr>
      <vt:lpstr>Is there a vaccine, drug, or treatment for COVID-19?</vt:lpstr>
      <vt:lpstr>Can I still travel?</vt:lpstr>
      <vt:lpstr>Be Prepared</vt:lpstr>
      <vt:lpstr>PowerPoint Presentation</vt:lpstr>
      <vt:lpstr>Plan ahead</vt:lpstr>
      <vt:lpstr>Plan ahead (con’t)</vt:lpstr>
      <vt:lpstr>Stay healthy and limit the spread of illness</vt:lpstr>
      <vt:lpstr>Where can I find up-to-date information about COVID-19?</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COVID-19  for Community Members</dc:title>
  <dc:creator>CDC Team</dc:creator>
  <cp:lastModifiedBy>Sheena Stanley</cp:lastModifiedBy>
  <cp:revision>286</cp:revision>
  <cp:lastPrinted>2020-03-09T18:26:05Z</cp:lastPrinted>
  <dcterms:created xsi:type="dcterms:W3CDTF">2020-02-19T19:48:23Z</dcterms:created>
  <dcterms:modified xsi:type="dcterms:W3CDTF">2020-04-23T17:51:37Z</dcterms:modified>
</cp:coreProperties>
</file>