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89"/>
  </p:notesMasterIdLst>
  <p:handoutMasterIdLst>
    <p:handoutMasterId r:id="rId90"/>
  </p:handoutMasterIdLst>
  <p:sldIdLst>
    <p:sldId id="256" r:id="rId2"/>
    <p:sldId id="259" r:id="rId3"/>
    <p:sldId id="357" r:id="rId4"/>
    <p:sldId id="359" r:id="rId5"/>
    <p:sldId id="360" r:id="rId6"/>
    <p:sldId id="358" r:id="rId7"/>
    <p:sldId id="266" r:id="rId8"/>
    <p:sldId id="261" r:id="rId9"/>
    <p:sldId id="263" r:id="rId10"/>
    <p:sldId id="283" r:id="rId11"/>
    <p:sldId id="262" r:id="rId12"/>
    <p:sldId id="341" r:id="rId13"/>
    <p:sldId id="306" r:id="rId14"/>
    <p:sldId id="269" r:id="rId15"/>
    <p:sldId id="271" r:id="rId16"/>
    <p:sldId id="324" r:id="rId17"/>
    <p:sldId id="268" r:id="rId18"/>
    <p:sldId id="276" r:id="rId19"/>
    <p:sldId id="362" r:id="rId20"/>
    <p:sldId id="273" r:id="rId21"/>
    <p:sldId id="361" r:id="rId22"/>
    <p:sldId id="282" r:id="rId23"/>
    <p:sldId id="277" r:id="rId24"/>
    <p:sldId id="258" r:id="rId25"/>
    <p:sldId id="265" r:id="rId26"/>
    <p:sldId id="260" r:id="rId27"/>
    <p:sldId id="307" r:id="rId28"/>
    <p:sldId id="274" r:id="rId29"/>
    <p:sldId id="308" r:id="rId30"/>
    <p:sldId id="304" r:id="rId31"/>
    <p:sldId id="315" r:id="rId32"/>
    <p:sldId id="342" r:id="rId33"/>
    <p:sldId id="316" r:id="rId34"/>
    <p:sldId id="343" r:id="rId35"/>
    <p:sldId id="317" r:id="rId36"/>
    <p:sldId id="344" r:id="rId37"/>
    <p:sldId id="318" r:id="rId38"/>
    <p:sldId id="319" r:id="rId39"/>
    <p:sldId id="345" r:id="rId40"/>
    <p:sldId id="320" r:id="rId41"/>
    <p:sldId id="346" r:id="rId42"/>
    <p:sldId id="321" r:id="rId43"/>
    <p:sldId id="347" r:id="rId44"/>
    <p:sldId id="310" r:id="rId45"/>
    <p:sldId id="309" r:id="rId46"/>
    <p:sldId id="278" r:id="rId47"/>
    <p:sldId id="348" r:id="rId48"/>
    <p:sldId id="305" r:id="rId49"/>
    <p:sldId id="279" r:id="rId50"/>
    <p:sldId id="312" r:id="rId51"/>
    <p:sldId id="314" r:id="rId52"/>
    <p:sldId id="313" r:id="rId53"/>
    <p:sldId id="311" r:id="rId54"/>
    <p:sldId id="336" r:id="rId55"/>
    <p:sldId id="349" r:id="rId56"/>
    <p:sldId id="332" r:id="rId57"/>
    <p:sldId id="333" r:id="rId58"/>
    <p:sldId id="350" r:id="rId59"/>
    <p:sldId id="334" r:id="rId60"/>
    <p:sldId id="335" r:id="rId61"/>
    <p:sldId id="351" r:id="rId62"/>
    <p:sldId id="280" r:id="rId63"/>
    <p:sldId id="284" r:id="rId64"/>
    <p:sldId id="325" r:id="rId65"/>
    <p:sldId id="286" r:id="rId66"/>
    <p:sldId id="294" r:id="rId67"/>
    <p:sldId id="285" r:id="rId68"/>
    <p:sldId id="287" r:id="rId69"/>
    <p:sldId id="352" r:id="rId70"/>
    <p:sldId id="353" r:id="rId71"/>
    <p:sldId id="289" r:id="rId72"/>
    <p:sldId id="290" r:id="rId73"/>
    <p:sldId id="288" r:id="rId74"/>
    <p:sldId id="291" r:id="rId75"/>
    <p:sldId id="293" r:id="rId76"/>
    <p:sldId id="296" r:id="rId77"/>
    <p:sldId id="297" r:id="rId78"/>
    <p:sldId id="298" r:id="rId79"/>
    <p:sldId id="292" r:id="rId80"/>
    <p:sldId id="328" r:id="rId81"/>
    <p:sldId id="338" r:id="rId82"/>
    <p:sldId id="327" r:id="rId83"/>
    <p:sldId id="322" r:id="rId84"/>
    <p:sldId id="356" r:id="rId85"/>
    <p:sldId id="302" r:id="rId86"/>
    <p:sldId id="354" r:id="rId87"/>
    <p:sldId id="355" r:id="rId8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616" autoAdjust="0"/>
    <p:restoredTop sz="84861" autoAdjust="0"/>
  </p:normalViewPr>
  <p:slideViewPr>
    <p:cSldViewPr snapToGrid="0">
      <p:cViewPr varScale="1">
        <p:scale>
          <a:sx n="49" d="100"/>
          <a:sy n="49" d="100"/>
        </p:scale>
        <p:origin x="547" y="5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1820"/>
    </p:cViewPr>
  </p:sorterViewPr>
  <p:notesViewPr>
    <p:cSldViewPr snapToGrid="0">
      <p:cViewPr varScale="1">
        <p:scale>
          <a:sx n="84" d="100"/>
          <a:sy n="84" d="100"/>
        </p:scale>
        <p:origin x="3834" y="3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CEFE92-BA69-43D1-A6B5-66629D0EC4B7}" type="doc">
      <dgm:prSet loTypeId="urn:microsoft.com/office/officeart/2005/8/layout/pyramid1" loCatId="pyramid" qsTypeId="urn:microsoft.com/office/officeart/2005/8/quickstyle/simple1" qsCatId="simple" csTypeId="urn:microsoft.com/office/officeart/2005/8/colors/accent1_2" csCatId="accent1" phldr="1"/>
      <dgm:spPr/>
    </dgm:pt>
    <dgm:pt modelId="{53E6402F-EBA9-4B53-BB08-F68EC61A612A}">
      <dgm:prSet phldrT="[Text]" custT="1"/>
      <dgm:spPr>
        <a:solidFill>
          <a:schemeClr val="accent2"/>
        </a:solidFill>
      </dgm:spPr>
      <dgm:t>
        <a:bodyPr/>
        <a:lstStyle/>
        <a:p>
          <a:r>
            <a:rPr lang="en-US" sz="2000" dirty="0">
              <a:solidFill>
                <a:schemeClr val="bg1"/>
              </a:solidFill>
            </a:rPr>
            <a:t>3% </a:t>
          </a:r>
        </a:p>
        <a:p>
          <a:r>
            <a:rPr lang="en-US" sz="2000" dirty="0">
              <a:solidFill>
                <a:schemeClr val="bg1"/>
              </a:solidFill>
            </a:rPr>
            <a:t>critical</a:t>
          </a:r>
        </a:p>
      </dgm:t>
    </dgm:pt>
    <dgm:pt modelId="{4B6264F7-B6E0-4C2B-84C5-9948047D5221}" type="parTrans" cxnId="{6519C8F7-C015-4F86-816F-8689B654C42D}">
      <dgm:prSet/>
      <dgm:spPr/>
      <dgm:t>
        <a:bodyPr/>
        <a:lstStyle/>
        <a:p>
          <a:endParaRPr lang="en-US"/>
        </a:p>
      </dgm:t>
    </dgm:pt>
    <dgm:pt modelId="{65B49165-AB50-485A-B97D-661DF0DBE8F6}" type="sibTrans" cxnId="{6519C8F7-C015-4F86-816F-8689B654C42D}">
      <dgm:prSet/>
      <dgm:spPr/>
      <dgm:t>
        <a:bodyPr/>
        <a:lstStyle/>
        <a:p>
          <a:endParaRPr lang="en-US"/>
        </a:p>
      </dgm:t>
    </dgm:pt>
    <dgm:pt modelId="{8661658F-DC03-4D06-A507-7EA6644C928A}">
      <dgm:prSet phldrT="[Text]" custT="1"/>
      <dgm:spPr>
        <a:solidFill>
          <a:srgbClr val="087B7E"/>
        </a:solidFill>
      </dgm:spPr>
      <dgm:t>
        <a:bodyPr/>
        <a:lstStyle/>
        <a:p>
          <a:r>
            <a:rPr lang="en-US" sz="2000" dirty="0">
              <a:solidFill>
                <a:schemeClr val="bg1"/>
              </a:solidFill>
            </a:rPr>
            <a:t>15% severe</a:t>
          </a:r>
        </a:p>
      </dgm:t>
    </dgm:pt>
    <dgm:pt modelId="{F772FDBD-5D0C-450D-9AFF-F9FB7C308742}" type="parTrans" cxnId="{5EA3FE09-8B82-4949-A1C1-417683173E7B}">
      <dgm:prSet/>
      <dgm:spPr/>
      <dgm:t>
        <a:bodyPr/>
        <a:lstStyle/>
        <a:p>
          <a:endParaRPr lang="en-US"/>
        </a:p>
      </dgm:t>
    </dgm:pt>
    <dgm:pt modelId="{AFC9FB63-6CBF-4211-9CC5-3A7C88267B4D}" type="sibTrans" cxnId="{5EA3FE09-8B82-4949-A1C1-417683173E7B}">
      <dgm:prSet/>
      <dgm:spPr/>
      <dgm:t>
        <a:bodyPr/>
        <a:lstStyle/>
        <a:p>
          <a:endParaRPr lang="en-US"/>
        </a:p>
      </dgm:t>
    </dgm:pt>
    <dgm:pt modelId="{C279C38B-EFF0-47F8-8CA5-29726CB11232}">
      <dgm:prSet phldrT="[Text]" custT="1"/>
      <dgm:spPr/>
      <dgm:t>
        <a:bodyPr/>
        <a:lstStyle/>
        <a:p>
          <a:r>
            <a:rPr lang="en-US" sz="2000" dirty="0">
              <a:solidFill>
                <a:schemeClr val="bg1"/>
              </a:solidFill>
            </a:rPr>
            <a:t>82% mild</a:t>
          </a:r>
        </a:p>
      </dgm:t>
    </dgm:pt>
    <dgm:pt modelId="{12A9D143-2A93-4878-ADEA-3DDA1DB16FEE}" type="parTrans" cxnId="{C6ABA4C0-84BF-46EC-A2B0-240157A820F5}">
      <dgm:prSet/>
      <dgm:spPr/>
      <dgm:t>
        <a:bodyPr/>
        <a:lstStyle/>
        <a:p>
          <a:endParaRPr lang="en-US"/>
        </a:p>
      </dgm:t>
    </dgm:pt>
    <dgm:pt modelId="{60342864-A07C-4B99-B0A5-CA9E7EDD598A}" type="sibTrans" cxnId="{C6ABA4C0-84BF-46EC-A2B0-240157A820F5}">
      <dgm:prSet/>
      <dgm:spPr/>
      <dgm:t>
        <a:bodyPr/>
        <a:lstStyle/>
        <a:p>
          <a:endParaRPr lang="en-US"/>
        </a:p>
      </dgm:t>
    </dgm:pt>
    <dgm:pt modelId="{42D676F2-1C58-40D5-B6AA-BD7A9AA1D428}" type="pres">
      <dgm:prSet presAssocID="{75CEFE92-BA69-43D1-A6B5-66629D0EC4B7}" presName="Name0" presStyleCnt="0">
        <dgm:presLayoutVars>
          <dgm:dir/>
          <dgm:animLvl val="lvl"/>
          <dgm:resizeHandles val="exact"/>
        </dgm:presLayoutVars>
      </dgm:prSet>
      <dgm:spPr/>
    </dgm:pt>
    <dgm:pt modelId="{C691A081-D65E-4DDA-A757-99320B66BCD9}" type="pres">
      <dgm:prSet presAssocID="{53E6402F-EBA9-4B53-BB08-F68EC61A612A}" presName="Name8" presStyleCnt="0"/>
      <dgm:spPr/>
    </dgm:pt>
    <dgm:pt modelId="{6D4E9CC2-2B97-470A-B5FF-15EE0118E996}" type="pres">
      <dgm:prSet presAssocID="{53E6402F-EBA9-4B53-BB08-F68EC61A612A}" presName="level" presStyleLbl="node1" presStyleIdx="0" presStyleCnt="3">
        <dgm:presLayoutVars>
          <dgm:chMax val="1"/>
          <dgm:bulletEnabled val="1"/>
        </dgm:presLayoutVars>
      </dgm:prSet>
      <dgm:spPr/>
      <dgm:t>
        <a:bodyPr/>
        <a:lstStyle/>
        <a:p>
          <a:endParaRPr lang="en-US"/>
        </a:p>
      </dgm:t>
    </dgm:pt>
    <dgm:pt modelId="{C24E8BBF-9347-47B9-9288-B1A852345627}" type="pres">
      <dgm:prSet presAssocID="{53E6402F-EBA9-4B53-BB08-F68EC61A612A}" presName="levelTx" presStyleLbl="revTx" presStyleIdx="0" presStyleCnt="0">
        <dgm:presLayoutVars>
          <dgm:chMax val="1"/>
          <dgm:bulletEnabled val="1"/>
        </dgm:presLayoutVars>
      </dgm:prSet>
      <dgm:spPr/>
      <dgm:t>
        <a:bodyPr/>
        <a:lstStyle/>
        <a:p>
          <a:endParaRPr lang="en-US"/>
        </a:p>
      </dgm:t>
    </dgm:pt>
    <dgm:pt modelId="{2413B7E6-B934-4E5A-95D8-8B9EF7DAD5E6}" type="pres">
      <dgm:prSet presAssocID="{8661658F-DC03-4D06-A507-7EA6644C928A}" presName="Name8" presStyleCnt="0"/>
      <dgm:spPr/>
    </dgm:pt>
    <dgm:pt modelId="{A2C374A0-6DFF-4609-8630-33C381D531DA}" type="pres">
      <dgm:prSet presAssocID="{8661658F-DC03-4D06-A507-7EA6644C928A}" presName="level" presStyleLbl="node1" presStyleIdx="1" presStyleCnt="3">
        <dgm:presLayoutVars>
          <dgm:chMax val="1"/>
          <dgm:bulletEnabled val="1"/>
        </dgm:presLayoutVars>
      </dgm:prSet>
      <dgm:spPr/>
      <dgm:t>
        <a:bodyPr/>
        <a:lstStyle/>
        <a:p>
          <a:endParaRPr lang="en-US"/>
        </a:p>
      </dgm:t>
    </dgm:pt>
    <dgm:pt modelId="{CB6B0412-D41A-45E7-9D62-5559B3703370}" type="pres">
      <dgm:prSet presAssocID="{8661658F-DC03-4D06-A507-7EA6644C928A}" presName="levelTx" presStyleLbl="revTx" presStyleIdx="0" presStyleCnt="0">
        <dgm:presLayoutVars>
          <dgm:chMax val="1"/>
          <dgm:bulletEnabled val="1"/>
        </dgm:presLayoutVars>
      </dgm:prSet>
      <dgm:spPr/>
      <dgm:t>
        <a:bodyPr/>
        <a:lstStyle/>
        <a:p>
          <a:endParaRPr lang="en-US"/>
        </a:p>
      </dgm:t>
    </dgm:pt>
    <dgm:pt modelId="{097AC1FF-28CD-4AEA-BBC5-3F2F5B299101}" type="pres">
      <dgm:prSet presAssocID="{C279C38B-EFF0-47F8-8CA5-29726CB11232}" presName="Name8" presStyleCnt="0"/>
      <dgm:spPr/>
    </dgm:pt>
    <dgm:pt modelId="{AE4A6C80-A998-4370-AF91-F6D89B3887C4}" type="pres">
      <dgm:prSet presAssocID="{C279C38B-EFF0-47F8-8CA5-29726CB11232}" presName="level" presStyleLbl="node1" presStyleIdx="2" presStyleCnt="3">
        <dgm:presLayoutVars>
          <dgm:chMax val="1"/>
          <dgm:bulletEnabled val="1"/>
        </dgm:presLayoutVars>
      </dgm:prSet>
      <dgm:spPr/>
      <dgm:t>
        <a:bodyPr/>
        <a:lstStyle/>
        <a:p>
          <a:endParaRPr lang="en-US"/>
        </a:p>
      </dgm:t>
    </dgm:pt>
    <dgm:pt modelId="{C298BF22-9204-4644-B7C8-F26156E6B9BD}" type="pres">
      <dgm:prSet presAssocID="{C279C38B-EFF0-47F8-8CA5-29726CB11232}" presName="levelTx" presStyleLbl="revTx" presStyleIdx="0" presStyleCnt="0">
        <dgm:presLayoutVars>
          <dgm:chMax val="1"/>
          <dgm:bulletEnabled val="1"/>
        </dgm:presLayoutVars>
      </dgm:prSet>
      <dgm:spPr/>
      <dgm:t>
        <a:bodyPr/>
        <a:lstStyle/>
        <a:p>
          <a:endParaRPr lang="en-US"/>
        </a:p>
      </dgm:t>
    </dgm:pt>
  </dgm:ptLst>
  <dgm:cxnLst>
    <dgm:cxn modelId="{5EA3FE09-8B82-4949-A1C1-417683173E7B}" srcId="{75CEFE92-BA69-43D1-A6B5-66629D0EC4B7}" destId="{8661658F-DC03-4D06-A507-7EA6644C928A}" srcOrd="1" destOrd="0" parTransId="{F772FDBD-5D0C-450D-9AFF-F9FB7C308742}" sibTransId="{AFC9FB63-6CBF-4211-9CC5-3A7C88267B4D}"/>
    <dgm:cxn modelId="{41A041EB-02ED-4B65-AE1A-D5DFC76B474B}" type="presOf" srcId="{53E6402F-EBA9-4B53-BB08-F68EC61A612A}" destId="{6D4E9CC2-2B97-470A-B5FF-15EE0118E996}" srcOrd="0" destOrd="0" presId="urn:microsoft.com/office/officeart/2005/8/layout/pyramid1"/>
    <dgm:cxn modelId="{AB3DFDB3-1096-4F2E-9443-72225CEC27AA}" type="presOf" srcId="{C279C38B-EFF0-47F8-8CA5-29726CB11232}" destId="{C298BF22-9204-4644-B7C8-F26156E6B9BD}" srcOrd="1" destOrd="0" presId="urn:microsoft.com/office/officeart/2005/8/layout/pyramid1"/>
    <dgm:cxn modelId="{535BDF70-2CE1-40BA-865D-48001F976416}" type="presOf" srcId="{75CEFE92-BA69-43D1-A6B5-66629D0EC4B7}" destId="{42D676F2-1C58-40D5-B6AA-BD7A9AA1D428}" srcOrd="0" destOrd="0" presId="urn:microsoft.com/office/officeart/2005/8/layout/pyramid1"/>
    <dgm:cxn modelId="{8A9E71F7-8B40-40B2-A541-C480AB8E03F2}" type="presOf" srcId="{8661658F-DC03-4D06-A507-7EA6644C928A}" destId="{A2C374A0-6DFF-4609-8630-33C381D531DA}" srcOrd="0" destOrd="0" presId="urn:microsoft.com/office/officeart/2005/8/layout/pyramid1"/>
    <dgm:cxn modelId="{8E74056F-D0B6-4ED8-A5F3-625E6F670B46}" type="presOf" srcId="{53E6402F-EBA9-4B53-BB08-F68EC61A612A}" destId="{C24E8BBF-9347-47B9-9288-B1A852345627}" srcOrd="1" destOrd="0" presId="urn:microsoft.com/office/officeart/2005/8/layout/pyramid1"/>
    <dgm:cxn modelId="{F24C54F5-19C0-4652-884D-FE88A23A43F7}" type="presOf" srcId="{8661658F-DC03-4D06-A507-7EA6644C928A}" destId="{CB6B0412-D41A-45E7-9D62-5559B3703370}" srcOrd="1" destOrd="0" presId="urn:microsoft.com/office/officeart/2005/8/layout/pyramid1"/>
    <dgm:cxn modelId="{F1573EC2-6637-4784-9310-B76A2C953E6B}" type="presOf" srcId="{C279C38B-EFF0-47F8-8CA5-29726CB11232}" destId="{AE4A6C80-A998-4370-AF91-F6D89B3887C4}" srcOrd="0" destOrd="0" presId="urn:microsoft.com/office/officeart/2005/8/layout/pyramid1"/>
    <dgm:cxn modelId="{C6ABA4C0-84BF-46EC-A2B0-240157A820F5}" srcId="{75CEFE92-BA69-43D1-A6B5-66629D0EC4B7}" destId="{C279C38B-EFF0-47F8-8CA5-29726CB11232}" srcOrd="2" destOrd="0" parTransId="{12A9D143-2A93-4878-ADEA-3DDA1DB16FEE}" sibTransId="{60342864-A07C-4B99-B0A5-CA9E7EDD598A}"/>
    <dgm:cxn modelId="{6519C8F7-C015-4F86-816F-8689B654C42D}" srcId="{75CEFE92-BA69-43D1-A6B5-66629D0EC4B7}" destId="{53E6402F-EBA9-4B53-BB08-F68EC61A612A}" srcOrd="0" destOrd="0" parTransId="{4B6264F7-B6E0-4C2B-84C5-9948047D5221}" sibTransId="{65B49165-AB50-485A-B97D-661DF0DBE8F6}"/>
    <dgm:cxn modelId="{CA3A2E10-5202-4E49-87E2-BF708057FB4C}" type="presParOf" srcId="{42D676F2-1C58-40D5-B6AA-BD7A9AA1D428}" destId="{C691A081-D65E-4DDA-A757-99320B66BCD9}" srcOrd="0" destOrd="0" presId="urn:microsoft.com/office/officeart/2005/8/layout/pyramid1"/>
    <dgm:cxn modelId="{5E44D57E-CF7F-4C4B-B7EB-046057A27E60}" type="presParOf" srcId="{C691A081-D65E-4DDA-A757-99320B66BCD9}" destId="{6D4E9CC2-2B97-470A-B5FF-15EE0118E996}" srcOrd="0" destOrd="0" presId="urn:microsoft.com/office/officeart/2005/8/layout/pyramid1"/>
    <dgm:cxn modelId="{D6915D77-E00E-408C-9354-C660709EA5B8}" type="presParOf" srcId="{C691A081-D65E-4DDA-A757-99320B66BCD9}" destId="{C24E8BBF-9347-47B9-9288-B1A852345627}" srcOrd="1" destOrd="0" presId="urn:microsoft.com/office/officeart/2005/8/layout/pyramid1"/>
    <dgm:cxn modelId="{D24D0380-F2E7-4C72-B5A6-5CEE43664590}" type="presParOf" srcId="{42D676F2-1C58-40D5-B6AA-BD7A9AA1D428}" destId="{2413B7E6-B934-4E5A-95D8-8B9EF7DAD5E6}" srcOrd="1" destOrd="0" presId="urn:microsoft.com/office/officeart/2005/8/layout/pyramid1"/>
    <dgm:cxn modelId="{22463B20-BC1D-4596-84E5-1F93701958BD}" type="presParOf" srcId="{2413B7E6-B934-4E5A-95D8-8B9EF7DAD5E6}" destId="{A2C374A0-6DFF-4609-8630-33C381D531DA}" srcOrd="0" destOrd="0" presId="urn:microsoft.com/office/officeart/2005/8/layout/pyramid1"/>
    <dgm:cxn modelId="{E41C1AF9-5DD5-450C-B747-DC38145F22A2}" type="presParOf" srcId="{2413B7E6-B934-4E5A-95D8-8B9EF7DAD5E6}" destId="{CB6B0412-D41A-45E7-9D62-5559B3703370}" srcOrd="1" destOrd="0" presId="urn:microsoft.com/office/officeart/2005/8/layout/pyramid1"/>
    <dgm:cxn modelId="{54CC24C7-12F5-4E09-95FE-801BDBB9E7B6}" type="presParOf" srcId="{42D676F2-1C58-40D5-B6AA-BD7A9AA1D428}" destId="{097AC1FF-28CD-4AEA-BBC5-3F2F5B299101}" srcOrd="2" destOrd="0" presId="urn:microsoft.com/office/officeart/2005/8/layout/pyramid1"/>
    <dgm:cxn modelId="{5522ED01-839E-4EF1-9B41-459398BBD7DF}" type="presParOf" srcId="{097AC1FF-28CD-4AEA-BBC5-3F2F5B299101}" destId="{AE4A6C80-A998-4370-AF91-F6D89B3887C4}" srcOrd="0" destOrd="0" presId="urn:microsoft.com/office/officeart/2005/8/layout/pyramid1"/>
    <dgm:cxn modelId="{74DA67B0-5B39-41CF-A2F7-ACBDCE4D0624}" type="presParOf" srcId="{097AC1FF-28CD-4AEA-BBC5-3F2F5B299101}" destId="{C298BF22-9204-4644-B7C8-F26156E6B9B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E9CC2-2B97-470A-B5FF-15EE0118E996}">
      <dsp:nvSpPr>
        <dsp:cNvPr id="0" name=""/>
        <dsp:cNvSpPr/>
      </dsp:nvSpPr>
      <dsp:spPr>
        <a:xfrm>
          <a:off x="1503298" y="0"/>
          <a:ext cx="1503299" cy="1350265"/>
        </a:xfrm>
        <a:prstGeom prst="trapezoid">
          <a:avLst>
            <a:gd name="adj" fmla="val 55667"/>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3% </a:t>
          </a:r>
        </a:p>
        <a:p>
          <a:pPr lvl="0" algn="ctr" defTabSz="889000">
            <a:lnSpc>
              <a:spcPct val="90000"/>
            </a:lnSpc>
            <a:spcBef>
              <a:spcPct val="0"/>
            </a:spcBef>
            <a:spcAft>
              <a:spcPct val="35000"/>
            </a:spcAft>
          </a:pPr>
          <a:r>
            <a:rPr lang="en-US" sz="2000" kern="1200" dirty="0">
              <a:solidFill>
                <a:schemeClr val="bg1"/>
              </a:solidFill>
            </a:rPr>
            <a:t>critical</a:t>
          </a:r>
        </a:p>
      </dsp:txBody>
      <dsp:txXfrm>
        <a:off x="1503298" y="0"/>
        <a:ext cx="1503299" cy="1350265"/>
      </dsp:txXfrm>
    </dsp:sp>
    <dsp:sp modelId="{A2C374A0-6DFF-4609-8630-33C381D531DA}">
      <dsp:nvSpPr>
        <dsp:cNvPr id="0" name=""/>
        <dsp:cNvSpPr/>
      </dsp:nvSpPr>
      <dsp:spPr>
        <a:xfrm>
          <a:off x="751649" y="1350265"/>
          <a:ext cx="3006598" cy="1350265"/>
        </a:xfrm>
        <a:prstGeom prst="trapezoid">
          <a:avLst>
            <a:gd name="adj" fmla="val 55667"/>
          </a:avLst>
        </a:prstGeom>
        <a:solidFill>
          <a:srgbClr val="087B7E"/>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15% severe</a:t>
          </a:r>
        </a:p>
      </dsp:txBody>
      <dsp:txXfrm>
        <a:off x="1277804" y="1350265"/>
        <a:ext cx="1954288" cy="1350265"/>
      </dsp:txXfrm>
    </dsp:sp>
    <dsp:sp modelId="{AE4A6C80-A998-4370-AF91-F6D89B3887C4}">
      <dsp:nvSpPr>
        <dsp:cNvPr id="0" name=""/>
        <dsp:cNvSpPr/>
      </dsp:nvSpPr>
      <dsp:spPr>
        <a:xfrm>
          <a:off x="0" y="2700530"/>
          <a:ext cx="4509897" cy="1350265"/>
        </a:xfrm>
        <a:prstGeom prst="trapezoid">
          <a:avLst>
            <a:gd name="adj" fmla="val 55667"/>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82% mild</a:t>
          </a:r>
        </a:p>
      </dsp:txBody>
      <dsp:txXfrm>
        <a:off x="789231" y="2700530"/>
        <a:ext cx="2931433" cy="135026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1C26C84-598B-436B-B1AC-7364A72AEA14}" type="datetimeFigureOut">
              <a:rPr lang="en-CA" smtClean="0"/>
              <a:t>2020-04-14</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981834D-1786-481B-9FEE-EC2EBC3BD544}" type="slidenum">
              <a:rPr lang="en-CA" smtClean="0"/>
              <a:t>‹#›</a:t>
            </a:fld>
            <a:endParaRPr lang="en-CA"/>
          </a:p>
        </p:txBody>
      </p:sp>
    </p:spTree>
    <p:extLst>
      <p:ext uri="{BB962C8B-B14F-4D97-AF65-F5344CB8AC3E}">
        <p14:creationId xmlns:p14="http://schemas.microsoft.com/office/powerpoint/2010/main" val="1964809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B956E94-4A50-40E0-AFAA-77F278DC9A4A}" type="datetimeFigureOut">
              <a:rPr lang="en-CA" smtClean="0"/>
              <a:t>2020-04-14</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9067093-1B46-45AD-979C-EA286F929831}" type="slidenum">
              <a:rPr lang="en-CA" smtClean="0"/>
              <a:t>‹#›</a:t>
            </a:fld>
            <a:endParaRPr lang="en-CA"/>
          </a:p>
        </p:txBody>
      </p:sp>
    </p:spTree>
    <p:extLst>
      <p:ext uri="{BB962C8B-B14F-4D97-AF65-F5344CB8AC3E}">
        <p14:creationId xmlns:p14="http://schemas.microsoft.com/office/powerpoint/2010/main" val="2883808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1</a:t>
            </a:fld>
            <a:endParaRPr lang="en-CA"/>
          </a:p>
        </p:txBody>
      </p:sp>
    </p:spTree>
    <p:extLst>
      <p:ext uri="{BB962C8B-B14F-4D97-AF65-F5344CB8AC3E}">
        <p14:creationId xmlns:p14="http://schemas.microsoft.com/office/powerpoint/2010/main" val="1224985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13</a:t>
            </a:fld>
            <a:endParaRPr lang="en-CA"/>
          </a:p>
        </p:txBody>
      </p:sp>
    </p:spTree>
    <p:extLst>
      <p:ext uri="{BB962C8B-B14F-4D97-AF65-F5344CB8AC3E}">
        <p14:creationId xmlns:p14="http://schemas.microsoft.com/office/powerpoint/2010/main" val="3994808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14</a:t>
            </a:fld>
            <a:endParaRPr lang="en-CA"/>
          </a:p>
        </p:txBody>
      </p:sp>
    </p:spTree>
    <p:extLst>
      <p:ext uri="{BB962C8B-B14F-4D97-AF65-F5344CB8AC3E}">
        <p14:creationId xmlns:p14="http://schemas.microsoft.com/office/powerpoint/2010/main" val="1628906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15</a:t>
            </a:fld>
            <a:endParaRPr lang="en-CA"/>
          </a:p>
        </p:txBody>
      </p:sp>
    </p:spTree>
    <p:extLst>
      <p:ext uri="{BB962C8B-B14F-4D97-AF65-F5344CB8AC3E}">
        <p14:creationId xmlns:p14="http://schemas.microsoft.com/office/powerpoint/2010/main" val="1210166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16</a:t>
            </a:fld>
            <a:endParaRPr lang="en-CA"/>
          </a:p>
        </p:txBody>
      </p:sp>
    </p:spTree>
    <p:extLst>
      <p:ext uri="{BB962C8B-B14F-4D97-AF65-F5344CB8AC3E}">
        <p14:creationId xmlns:p14="http://schemas.microsoft.com/office/powerpoint/2010/main" val="2740800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17</a:t>
            </a:fld>
            <a:endParaRPr lang="en-CA"/>
          </a:p>
        </p:txBody>
      </p:sp>
    </p:spTree>
    <p:extLst>
      <p:ext uri="{BB962C8B-B14F-4D97-AF65-F5344CB8AC3E}">
        <p14:creationId xmlns:p14="http://schemas.microsoft.com/office/powerpoint/2010/main" val="1203878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 A close contact </a:t>
            </a:r>
            <a:r>
              <a:rPr lang="en-CA" sz="1200" kern="1200" dirty="0" smtClean="0">
                <a:solidFill>
                  <a:schemeClr val="tx1"/>
                </a:solidFill>
                <a:effectLst/>
                <a:latin typeface="+mn-lt"/>
                <a:ea typeface="+mn-ea"/>
                <a:cs typeface="+mn-cs"/>
              </a:rPr>
              <a:t>is defined as a person who provided care for the individual, including healthcare workers, family members or other caregivers, or who had other similar close physical contact with the person without consistent and appropriate use of personal protective equipment OR who lived with or otherwise had close prolonged contact (within 2 metres) with the person while they were infectious OR had direct contact with infectious bodily fluids of the person (e.g. was coughed or sneezed on) while not wearing recommended personal protective equipment.</a:t>
            </a:r>
          </a:p>
          <a:p>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18</a:t>
            </a:fld>
            <a:endParaRPr lang="en-CA"/>
          </a:p>
        </p:txBody>
      </p:sp>
    </p:spTree>
    <p:extLst>
      <p:ext uri="{BB962C8B-B14F-4D97-AF65-F5344CB8AC3E}">
        <p14:creationId xmlns:p14="http://schemas.microsoft.com/office/powerpoint/2010/main" val="3578285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Verify</a:t>
            </a:r>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20</a:t>
            </a:fld>
            <a:endParaRPr lang="en-CA"/>
          </a:p>
        </p:txBody>
      </p:sp>
    </p:spTree>
    <p:extLst>
      <p:ext uri="{BB962C8B-B14F-4D97-AF65-F5344CB8AC3E}">
        <p14:creationId xmlns:p14="http://schemas.microsoft.com/office/powerpoint/2010/main" val="274722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22</a:t>
            </a:fld>
            <a:endParaRPr lang="en-CA"/>
          </a:p>
        </p:txBody>
      </p:sp>
    </p:spTree>
    <p:extLst>
      <p:ext uri="{BB962C8B-B14F-4D97-AF65-F5344CB8AC3E}">
        <p14:creationId xmlns:p14="http://schemas.microsoft.com/office/powerpoint/2010/main" val="2884745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23</a:t>
            </a:fld>
            <a:endParaRPr lang="en-CA"/>
          </a:p>
        </p:txBody>
      </p:sp>
    </p:spTree>
    <p:extLst>
      <p:ext uri="{BB962C8B-B14F-4D97-AF65-F5344CB8AC3E}">
        <p14:creationId xmlns:p14="http://schemas.microsoft.com/office/powerpoint/2010/main" val="1743228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smtClean="0"/>
              <a:t>Antivirals are also being investigated</a:t>
            </a:r>
          </a:p>
          <a:p>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24</a:t>
            </a:fld>
            <a:endParaRPr lang="en-CA"/>
          </a:p>
        </p:txBody>
      </p:sp>
    </p:spTree>
    <p:extLst>
      <p:ext uri="{BB962C8B-B14F-4D97-AF65-F5344CB8AC3E}">
        <p14:creationId xmlns:p14="http://schemas.microsoft.com/office/powerpoint/2010/main" val="333286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2</a:t>
            </a:fld>
            <a:endParaRPr lang="en-CA"/>
          </a:p>
        </p:txBody>
      </p:sp>
    </p:spTree>
    <p:extLst>
      <p:ext uri="{BB962C8B-B14F-4D97-AF65-F5344CB8AC3E}">
        <p14:creationId xmlns:p14="http://schemas.microsoft.com/office/powerpoint/2010/main" val="1155834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Communication (</a:t>
            </a:r>
            <a:r>
              <a:rPr lang="en-CA" dirty="0" err="1" smtClean="0"/>
              <a:t>SitReps</a:t>
            </a:r>
            <a:r>
              <a:rPr lang="en-CA" dirty="0" smtClean="0"/>
              <a:t>, Media Lines, etc.)  to partners and regions is being streamlined through CDWG Secretariat.</a:t>
            </a:r>
          </a:p>
          <a:p>
            <a:endParaRPr lang="en-CA" dirty="0" smtClean="0"/>
          </a:p>
          <a:p>
            <a:r>
              <a:rPr lang="en-CA" dirty="0" smtClean="0"/>
              <a:t>ISC remains connected to the Public Health Agency of Canada’s FPT communications on the domestic and international situations.</a:t>
            </a:r>
          </a:p>
          <a:p>
            <a:endParaRPr lang="en-CA" dirty="0" smtClean="0"/>
          </a:p>
          <a:p>
            <a:r>
              <a:rPr lang="en-CA" dirty="0" smtClean="0"/>
              <a:t>PPE and infection control training is</a:t>
            </a:r>
            <a:r>
              <a:rPr lang="en-CA" baseline="0" dirty="0" smtClean="0"/>
              <a:t> </a:t>
            </a:r>
            <a:r>
              <a:rPr lang="en-CA" dirty="0" smtClean="0"/>
              <a:t>being conducted for health care providers in each of the regions, all are at different planning stages, through a train-the-trainer approach.</a:t>
            </a:r>
          </a:p>
          <a:p>
            <a:endParaRPr lang="en-CA" dirty="0" smtClean="0"/>
          </a:p>
          <a:p>
            <a:r>
              <a:rPr lang="en-CA" dirty="0" smtClean="0"/>
              <a:t>All Hazards Emergency Response plans.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25</a:t>
            </a:fld>
            <a:endParaRPr lang="en-CA"/>
          </a:p>
        </p:txBody>
      </p:sp>
    </p:spTree>
    <p:extLst>
      <p:ext uri="{BB962C8B-B14F-4D97-AF65-F5344CB8AC3E}">
        <p14:creationId xmlns:p14="http://schemas.microsoft.com/office/powerpoint/2010/main" val="4289088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smtClean="0"/>
              <a:t>Containment focus currently:</a:t>
            </a:r>
            <a:r>
              <a:rPr lang="en-CA" baseline="0" dirty="0" smtClean="0"/>
              <a:t> hence the self-isolation and reporting of symptoms to local PH offices</a:t>
            </a:r>
            <a:endParaRPr lang="en-CA" dirty="0" smtClean="0"/>
          </a:p>
          <a:p>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26</a:t>
            </a:fld>
            <a:endParaRPr lang="en-CA"/>
          </a:p>
        </p:txBody>
      </p:sp>
    </p:spTree>
    <p:extLst>
      <p:ext uri="{BB962C8B-B14F-4D97-AF65-F5344CB8AC3E}">
        <p14:creationId xmlns:p14="http://schemas.microsoft.com/office/powerpoint/2010/main" val="403592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27</a:t>
            </a:fld>
            <a:endParaRPr lang="en-CA"/>
          </a:p>
        </p:txBody>
      </p:sp>
    </p:spTree>
    <p:extLst>
      <p:ext uri="{BB962C8B-B14F-4D97-AF65-F5344CB8AC3E}">
        <p14:creationId xmlns:p14="http://schemas.microsoft.com/office/powerpoint/2010/main" val="2763244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Public Health Disease management guidelines: coronavirus –CoVID-19</a:t>
            </a:r>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28</a:t>
            </a:fld>
            <a:endParaRPr lang="en-CA"/>
          </a:p>
        </p:txBody>
      </p:sp>
    </p:spTree>
    <p:extLst>
      <p:ext uri="{BB962C8B-B14F-4D97-AF65-F5344CB8AC3E}">
        <p14:creationId xmlns:p14="http://schemas.microsoft.com/office/powerpoint/2010/main" val="2631372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29</a:t>
            </a:fld>
            <a:endParaRPr lang="en-CA"/>
          </a:p>
        </p:txBody>
      </p:sp>
    </p:spTree>
    <p:extLst>
      <p:ext uri="{BB962C8B-B14F-4D97-AF65-F5344CB8AC3E}">
        <p14:creationId xmlns:p14="http://schemas.microsoft.com/office/powerpoint/2010/main" val="1095158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So…What do we</a:t>
            </a:r>
            <a:r>
              <a:rPr lang="en-CA" b="1" baseline="0" dirty="0" smtClean="0"/>
              <a:t> mean by transmission? Let’s look at this chain of infection starting at the infectious agent</a:t>
            </a:r>
          </a:p>
          <a:p>
            <a:pPr marL="171450" indent="-171450">
              <a:buFont typeface="Arial" panose="020B0604020202020204" pitchFamily="34" charset="0"/>
              <a:buChar char="•"/>
            </a:pPr>
            <a:r>
              <a:rPr lang="en-CA" baseline="0" dirty="0" smtClean="0"/>
              <a:t>What is causing the illness(bacteria, viruses or other),</a:t>
            </a:r>
          </a:p>
          <a:p>
            <a:pPr marL="171450" indent="-171450">
              <a:buFont typeface="Arial" panose="020B0604020202020204" pitchFamily="34" charset="0"/>
              <a:buChar char="•"/>
            </a:pPr>
            <a:r>
              <a:rPr lang="en-CA" baseline="0" dirty="0" smtClean="0"/>
              <a:t>How does it get to the next person ( thru water, food or from another person or animal)</a:t>
            </a:r>
          </a:p>
          <a:p>
            <a:pPr marL="171450" indent="-171450">
              <a:buFont typeface="Arial" panose="020B0604020202020204" pitchFamily="34" charset="0"/>
              <a:buChar char="•"/>
            </a:pPr>
            <a:r>
              <a:rPr lang="en-CA" baseline="0" dirty="0" smtClean="0"/>
              <a:t>How does it leave that person/animal ( thru blood or secretions or other)</a:t>
            </a:r>
          </a:p>
          <a:p>
            <a:pPr marL="171450" indent="-171450">
              <a:buFont typeface="Arial" panose="020B0604020202020204" pitchFamily="34" charset="0"/>
              <a:buChar char="•"/>
            </a:pPr>
            <a:r>
              <a:rPr lang="en-CA" baseline="0" dirty="0" smtClean="0"/>
              <a:t>What type of transmission( from touch, from air droplets or is it airborne – stays in the air for longer periods like TB)</a:t>
            </a:r>
          </a:p>
          <a:p>
            <a:pPr marL="171450" indent="-171450">
              <a:buFont typeface="Arial" panose="020B0604020202020204" pitchFamily="34" charset="0"/>
              <a:buChar char="•"/>
            </a:pPr>
            <a:r>
              <a:rPr lang="en-CA" baseline="0" dirty="0" smtClean="0"/>
              <a:t>How does it get into my body ( thru skin, breathing, </a:t>
            </a:r>
            <a:r>
              <a:rPr lang="en-CA" baseline="0" dirty="0" err="1" smtClean="0"/>
              <a:t>etc</a:t>
            </a:r>
            <a:r>
              <a:rPr lang="en-CA" baseline="0" dirty="0" smtClean="0"/>
              <a:t>)</a:t>
            </a:r>
          </a:p>
          <a:p>
            <a:pPr marL="171450" indent="-171450">
              <a:buFont typeface="Arial" panose="020B0604020202020204" pitchFamily="34" charset="0"/>
              <a:buChar char="•"/>
            </a:pPr>
            <a:r>
              <a:rPr lang="en-CA" baseline="0" dirty="0" smtClean="0"/>
              <a:t>What makes some people more likely to get sick.(immunosuppression, other diseases, recent surgery, age ( sometimes young sometimes older)</a:t>
            </a:r>
          </a:p>
          <a:p>
            <a:endParaRPr lang="en-CA" baseline="0" dirty="0" smtClean="0"/>
          </a:p>
          <a:p>
            <a:r>
              <a:rPr lang="en-CA" baseline="0" dirty="0" smtClean="0"/>
              <a:t>When the next person gets sick then the cycle starts again…</a:t>
            </a:r>
          </a:p>
          <a:p>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30</a:t>
            </a:fld>
            <a:endParaRPr lang="en-CA"/>
          </a:p>
        </p:txBody>
      </p:sp>
    </p:spTree>
    <p:extLst>
      <p:ext uri="{BB962C8B-B14F-4D97-AF65-F5344CB8AC3E}">
        <p14:creationId xmlns:p14="http://schemas.microsoft.com/office/powerpoint/2010/main" val="2416289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31</a:t>
            </a:fld>
            <a:endParaRPr lang="en-CA"/>
          </a:p>
        </p:txBody>
      </p:sp>
    </p:spTree>
    <p:extLst>
      <p:ext uri="{BB962C8B-B14F-4D97-AF65-F5344CB8AC3E}">
        <p14:creationId xmlns:p14="http://schemas.microsoft.com/office/powerpoint/2010/main" val="2048309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32</a:t>
            </a:fld>
            <a:endParaRPr lang="en-CA"/>
          </a:p>
        </p:txBody>
      </p:sp>
    </p:spTree>
    <p:extLst>
      <p:ext uri="{BB962C8B-B14F-4D97-AF65-F5344CB8AC3E}">
        <p14:creationId xmlns:p14="http://schemas.microsoft.com/office/powerpoint/2010/main" val="250661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33</a:t>
            </a:fld>
            <a:endParaRPr lang="en-CA"/>
          </a:p>
        </p:txBody>
      </p:sp>
    </p:spTree>
    <p:extLst>
      <p:ext uri="{BB962C8B-B14F-4D97-AF65-F5344CB8AC3E}">
        <p14:creationId xmlns:p14="http://schemas.microsoft.com/office/powerpoint/2010/main" val="3607798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34</a:t>
            </a:fld>
            <a:endParaRPr lang="en-CA"/>
          </a:p>
        </p:txBody>
      </p:sp>
    </p:spTree>
    <p:extLst>
      <p:ext uri="{BB962C8B-B14F-4D97-AF65-F5344CB8AC3E}">
        <p14:creationId xmlns:p14="http://schemas.microsoft.com/office/powerpoint/2010/main" val="2273491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CA" dirty="0"/>
              <a:t>As of </a:t>
            </a:r>
            <a:r>
              <a:rPr lang="en-CA" dirty="0" smtClean="0"/>
              <a:t>February 26th </a:t>
            </a:r>
            <a:r>
              <a:rPr lang="en-CA" dirty="0"/>
              <a:t>2020, </a:t>
            </a:r>
            <a:r>
              <a:rPr lang="en-CA" dirty="0" smtClean="0"/>
              <a:t>81,191 </a:t>
            </a:r>
            <a:r>
              <a:rPr lang="en-CA" dirty="0"/>
              <a:t>cases of COVID-19 have been confirmed in ____ countries/jurisdictions outside of mainland China. </a:t>
            </a:r>
          </a:p>
          <a:p>
            <a:pPr eaLnBrk="0" fontAlgn="base" hangingPunct="0">
              <a:spcBef>
                <a:spcPct val="30000"/>
              </a:spcBef>
              <a:spcAft>
                <a:spcPct val="0"/>
              </a:spcAft>
              <a:defRPr/>
            </a:pPr>
            <a:endParaRPr lang="en-CA" dirty="0"/>
          </a:p>
          <a:p>
            <a:pPr lvl="0" eaLnBrk="0" fontAlgn="base" hangingPunct="0">
              <a:spcBef>
                <a:spcPct val="30000"/>
              </a:spcBef>
              <a:spcAft>
                <a:spcPct val="0"/>
              </a:spcAft>
              <a:defRPr/>
            </a:pPr>
            <a:r>
              <a:rPr lang="en-CA" dirty="0"/>
              <a:t>The majority of cases remain in </a:t>
            </a:r>
            <a:r>
              <a:rPr lang="en-CA" dirty="0">
                <a:solidFill>
                  <a:srgbClr val="FF0000"/>
                </a:solidFill>
              </a:rPr>
              <a:t>mainland China with over </a:t>
            </a:r>
            <a:r>
              <a:rPr lang="en-CA" dirty="0" smtClean="0">
                <a:solidFill>
                  <a:srgbClr val="FF0000"/>
                </a:solidFill>
              </a:rPr>
              <a:t>78,064 confirmed cases </a:t>
            </a:r>
            <a:r>
              <a:rPr lang="en-CA" dirty="0">
                <a:solidFill>
                  <a:srgbClr val="FF0000"/>
                </a:solidFill>
              </a:rPr>
              <a:t>and </a:t>
            </a:r>
            <a:r>
              <a:rPr lang="en-CA" dirty="0" smtClean="0">
                <a:solidFill>
                  <a:srgbClr val="FF0000"/>
                </a:solidFill>
              </a:rPr>
              <a:t>2,768 </a:t>
            </a:r>
            <a:r>
              <a:rPr lang="en-CA" dirty="0" smtClean="0"/>
              <a:t>deaths overall. </a:t>
            </a:r>
            <a:endParaRPr lang="en-CA" dirty="0"/>
          </a:p>
          <a:p>
            <a:endParaRPr lang="en-CA" dirty="0" smtClean="0"/>
          </a:p>
          <a:p>
            <a:pPr eaLnBrk="0" fontAlgn="base" hangingPunct="0">
              <a:spcBef>
                <a:spcPct val="30000"/>
              </a:spcBef>
              <a:spcAft>
                <a:spcPct val="0"/>
              </a:spcAft>
              <a:defRPr/>
            </a:pPr>
            <a:r>
              <a:rPr lang="en-CA" dirty="0"/>
              <a:t>Canada has had </a:t>
            </a:r>
            <a:r>
              <a:rPr lang="en-CA" dirty="0" smtClean="0"/>
              <a:t>11 </a:t>
            </a:r>
            <a:r>
              <a:rPr lang="en-CA" dirty="0"/>
              <a:t>confirmed cases (travelers from China).</a:t>
            </a:r>
          </a:p>
          <a:p>
            <a:endParaRPr lang="en-CA" dirty="0" smtClean="0"/>
          </a:p>
          <a:p>
            <a:r>
              <a:rPr lang="en-CA" dirty="0" smtClean="0"/>
              <a:t>An evolving situation, data changes rapidly.</a:t>
            </a:r>
          </a:p>
          <a:p>
            <a:endParaRPr lang="en-CA" dirty="0" smtClean="0"/>
          </a:p>
          <a:p>
            <a:r>
              <a:rPr lang="en-CA" dirty="0" smtClean="0"/>
              <a:t>If you look to the last slide I have included a link for a nice visual and daily count of </a:t>
            </a:r>
            <a:r>
              <a:rPr lang="en-CA" dirty="0" err="1" smtClean="0"/>
              <a:t>Cornoavirus</a:t>
            </a:r>
            <a:r>
              <a:rPr lang="en-CA" baseline="0" dirty="0" smtClean="0"/>
              <a:t> COVID-19 Global Cases created by John </a:t>
            </a:r>
            <a:r>
              <a:rPr lang="en-CA" baseline="0" dirty="0" err="1" smtClean="0"/>
              <a:t>Hokins</a:t>
            </a:r>
            <a:r>
              <a:rPr lang="en-CA" baseline="0" dirty="0" smtClean="0"/>
              <a:t> CSSE.</a:t>
            </a:r>
            <a:endParaRPr lang="en-CA" dirty="0" smtClean="0"/>
          </a:p>
        </p:txBody>
      </p:sp>
      <p:sp>
        <p:nvSpPr>
          <p:cNvPr id="4" name="Slide Number Placeholder 3"/>
          <p:cNvSpPr>
            <a:spLocks noGrp="1"/>
          </p:cNvSpPr>
          <p:nvPr>
            <p:ph type="sldNum" sz="quarter" idx="10"/>
          </p:nvPr>
        </p:nvSpPr>
        <p:spPr/>
        <p:txBody>
          <a:bodyPr/>
          <a:lstStyle/>
          <a:p>
            <a:fld id="{09067093-1B46-45AD-979C-EA286F929831}" type="slidenum">
              <a:rPr lang="en-CA" smtClean="0"/>
              <a:t>3</a:t>
            </a:fld>
            <a:endParaRPr lang="en-CA"/>
          </a:p>
        </p:txBody>
      </p:sp>
    </p:spTree>
    <p:extLst>
      <p:ext uri="{BB962C8B-B14F-4D97-AF65-F5344CB8AC3E}">
        <p14:creationId xmlns:p14="http://schemas.microsoft.com/office/powerpoint/2010/main" val="1395837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35</a:t>
            </a:fld>
            <a:endParaRPr lang="en-CA"/>
          </a:p>
        </p:txBody>
      </p:sp>
    </p:spTree>
    <p:extLst>
      <p:ext uri="{BB962C8B-B14F-4D97-AF65-F5344CB8AC3E}">
        <p14:creationId xmlns:p14="http://schemas.microsoft.com/office/powerpoint/2010/main" val="3211609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36</a:t>
            </a:fld>
            <a:endParaRPr lang="en-CA"/>
          </a:p>
        </p:txBody>
      </p:sp>
    </p:spTree>
    <p:extLst>
      <p:ext uri="{BB962C8B-B14F-4D97-AF65-F5344CB8AC3E}">
        <p14:creationId xmlns:p14="http://schemas.microsoft.com/office/powerpoint/2010/main" val="3911277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37</a:t>
            </a:fld>
            <a:endParaRPr lang="en-CA"/>
          </a:p>
        </p:txBody>
      </p:sp>
    </p:spTree>
    <p:extLst>
      <p:ext uri="{BB962C8B-B14F-4D97-AF65-F5344CB8AC3E}">
        <p14:creationId xmlns:p14="http://schemas.microsoft.com/office/powerpoint/2010/main" val="40157477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38</a:t>
            </a:fld>
            <a:endParaRPr lang="en-CA"/>
          </a:p>
        </p:txBody>
      </p:sp>
    </p:spTree>
    <p:extLst>
      <p:ext uri="{BB962C8B-B14F-4D97-AF65-F5344CB8AC3E}">
        <p14:creationId xmlns:p14="http://schemas.microsoft.com/office/powerpoint/2010/main" val="703103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39</a:t>
            </a:fld>
            <a:endParaRPr lang="en-CA"/>
          </a:p>
        </p:txBody>
      </p:sp>
    </p:spTree>
    <p:extLst>
      <p:ext uri="{BB962C8B-B14F-4D97-AF65-F5344CB8AC3E}">
        <p14:creationId xmlns:p14="http://schemas.microsoft.com/office/powerpoint/2010/main" val="39342801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40</a:t>
            </a:fld>
            <a:endParaRPr lang="en-CA"/>
          </a:p>
        </p:txBody>
      </p:sp>
    </p:spTree>
    <p:extLst>
      <p:ext uri="{BB962C8B-B14F-4D97-AF65-F5344CB8AC3E}">
        <p14:creationId xmlns:p14="http://schemas.microsoft.com/office/powerpoint/2010/main" val="18828156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41</a:t>
            </a:fld>
            <a:endParaRPr lang="en-CA"/>
          </a:p>
        </p:txBody>
      </p:sp>
    </p:spTree>
    <p:extLst>
      <p:ext uri="{BB962C8B-B14F-4D97-AF65-F5344CB8AC3E}">
        <p14:creationId xmlns:p14="http://schemas.microsoft.com/office/powerpoint/2010/main" val="22692027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42</a:t>
            </a:fld>
            <a:endParaRPr lang="en-CA"/>
          </a:p>
        </p:txBody>
      </p:sp>
    </p:spTree>
    <p:extLst>
      <p:ext uri="{BB962C8B-B14F-4D97-AF65-F5344CB8AC3E}">
        <p14:creationId xmlns:p14="http://schemas.microsoft.com/office/powerpoint/2010/main" val="2927585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43</a:t>
            </a:fld>
            <a:endParaRPr lang="en-CA"/>
          </a:p>
        </p:txBody>
      </p:sp>
    </p:spTree>
    <p:extLst>
      <p:ext uri="{BB962C8B-B14F-4D97-AF65-F5344CB8AC3E}">
        <p14:creationId xmlns:p14="http://schemas.microsoft.com/office/powerpoint/2010/main" val="34514831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44</a:t>
            </a:fld>
            <a:endParaRPr lang="en-CA"/>
          </a:p>
        </p:txBody>
      </p:sp>
    </p:spTree>
    <p:extLst>
      <p:ext uri="{BB962C8B-B14F-4D97-AF65-F5344CB8AC3E}">
        <p14:creationId xmlns:p14="http://schemas.microsoft.com/office/powerpoint/2010/main" val="4132597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smtClean="0"/>
              <a:t>Antivirals are also being investigated</a:t>
            </a:r>
          </a:p>
          <a:p>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7</a:t>
            </a:fld>
            <a:endParaRPr lang="en-CA"/>
          </a:p>
        </p:txBody>
      </p:sp>
    </p:spTree>
    <p:extLst>
      <p:ext uri="{BB962C8B-B14F-4D97-AF65-F5344CB8AC3E}">
        <p14:creationId xmlns:p14="http://schemas.microsoft.com/office/powerpoint/2010/main" val="36587156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Pg</a:t>
            </a:r>
            <a:r>
              <a:rPr lang="en-CA" dirty="0" smtClean="0"/>
              <a:t> 12 FNIHB Alberta (2017). Infection Control &amp; Control Guidelines: Community Health</a:t>
            </a:r>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45</a:t>
            </a:fld>
            <a:endParaRPr lang="en-CA"/>
          </a:p>
        </p:txBody>
      </p:sp>
    </p:spTree>
    <p:extLst>
      <p:ext uri="{BB962C8B-B14F-4D97-AF65-F5344CB8AC3E}">
        <p14:creationId xmlns:p14="http://schemas.microsoft.com/office/powerpoint/2010/main" val="30800577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46</a:t>
            </a:fld>
            <a:endParaRPr lang="en-CA"/>
          </a:p>
        </p:txBody>
      </p:sp>
    </p:spTree>
    <p:extLst>
      <p:ext uri="{BB962C8B-B14F-4D97-AF65-F5344CB8AC3E}">
        <p14:creationId xmlns:p14="http://schemas.microsoft.com/office/powerpoint/2010/main" val="1257876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47</a:t>
            </a:fld>
            <a:endParaRPr lang="en-CA"/>
          </a:p>
        </p:txBody>
      </p:sp>
    </p:spTree>
    <p:extLst>
      <p:ext uri="{BB962C8B-B14F-4D97-AF65-F5344CB8AC3E}">
        <p14:creationId xmlns:p14="http://schemas.microsoft.com/office/powerpoint/2010/main" val="35151169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48</a:t>
            </a:fld>
            <a:endParaRPr lang="en-CA"/>
          </a:p>
        </p:txBody>
      </p:sp>
    </p:spTree>
    <p:extLst>
      <p:ext uri="{BB962C8B-B14F-4D97-AF65-F5344CB8AC3E}">
        <p14:creationId xmlns:p14="http://schemas.microsoft.com/office/powerpoint/2010/main" val="5031209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49</a:t>
            </a:fld>
            <a:endParaRPr lang="en-CA"/>
          </a:p>
        </p:txBody>
      </p:sp>
    </p:spTree>
    <p:extLst>
      <p:ext uri="{BB962C8B-B14F-4D97-AF65-F5344CB8AC3E}">
        <p14:creationId xmlns:p14="http://schemas.microsoft.com/office/powerpoint/2010/main" val="30160677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Pg</a:t>
            </a:r>
            <a:r>
              <a:rPr lang="en-CA" dirty="0" smtClean="0"/>
              <a:t> 13 </a:t>
            </a:r>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50</a:t>
            </a:fld>
            <a:endParaRPr lang="en-CA"/>
          </a:p>
        </p:txBody>
      </p:sp>
    </p:spTree>
    <p:extLst>
      <p:ext uri="{BB962C8B-B14F-4D97-AF65-F5344CB8AC3E}">
        <p14:creationId xmlns:p14="http://schemas.microsoft.com/office/powerpoint/2010/main" val="31265024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Pg</a:t>
            </a:r>
            <a:r>
              <a:rPr lang="en-CA" dirty="0" smtClean="0"/>
              <a:t> 43</a:t>
            </a:r>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51</a:t>
            </a:fld>
            <a:endParaRPr lang="en-CA"/>
          </a:p>
        </p:txBody>
      </p:sp>
    </p:spTree>
    <p:extLst>
      <p:ext uri="{BB962C8B-B14F-4D97-AF65-F5344CB8AC3E}">
        <p14:creationId xmlns:p14="http://schemas.microsoft.com/office/powerpoint/2010/main" val="5290680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52</a:t>
            </a:fld>
            <a:endParaRPr lang="en-CA"/>
          </a:p>
        </p:txBody>
      </p:sp>
    </p:spTree>
    <p:extLst>
      <p:ext uri="{BB962C8B-B14F-4D97-AF65-F5344CB8AC3E}">
        <p14:creationId xmlns:p14="http://schemas.microsoft.com/office/powerpoint/2010/main" val="20754809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Pg</a:t>
            </a:r>
            <a:r>
              <a:rPr lang="en-CA" dirty="0" smtClean="0"/>
              <a:t> 13, 46</a:t>
            </a:r>
            <a:endParaRPr lang="en-CA" sz="1200" b="0" i="0" u="none" strike="noStrike" kern="1200" baseline="0" dirty="0" smtClean="0">
              <a:solidFill>
                <a:schemeClr val="tx1"/>
              </a:solidFill>
              <a:latin typeface="+mn-lt"/>
              <a:ea typeface="+mn-ea"/>
              <a:cs typeface="+mn-cs"/>
            </a:endParaRPr>
          </a:p>
          <a:p>
            <a:r>
              <a:rPr lang="en-CA" sz="1200" b="1" i="1" u="none" strike="noStrike" kern="1200" baseline="0" dirty="0" smtClean="0">
                <a:solidFill>
                  <a:schemeClr val="tx1"/>
                </a:solidFill>
                <a:latin typeface="+mn-lt"/>
                <a:ea typeface="+mn-ea"/>
                <a:cs typeface="+mn-cs"/>
              </a:rPr>
              <a:t>Five Moments Of Hand Hygiene </a:t>
            </a:r>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When providing care there are at minimum five moments of hand hygiene that can be applied in all heath settings for protecting the health care worker and the client from exposure to harmful bugs: </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1. Before touching the client </a:t>
            </a:r>
          </a:p>
          <a:p>
            <a:r>
              <a:rPr lang="en-CA" sz="1200" b="0" i="0" u="none" strike="noStrike" kern="1200" baseline="0" dirty="0" smtClean="0">
                <a:solidFill>
                  <a:schemeClr val="tx1"/>
                </a:solidFill>
                <a:latin typeface="+mn-lt"/>
                <a:ea typeface="+mn-ea"/>
                <a:cs typeface="+mn-cs"/>
              </a:rPr>
              <a:t>2. Before performing clean or aseptic procedures </a:t>
            </a:r>
          </a:p>
          <a:p>
            <a:r>
              <a:rPr lang="en-CA" sz="1200" b="0" i="0" u="none" strike="noStrike" kern="1200" baseline="0" dirty="0" smtClean="0">
                <a:solidFill>
                  <a:schemeClr val="tx1"/>
                </a:solidFill>
                <a:latin typeface="+mn-lt"/>
                <a:ea typeface="+mn-ea"/>
                <a:cs typeface="+mn-cs"/>
              </a:rPr>
              <a:t>3. After exposure to blood or body fluid and after glove removal </a:t>
            </a:r>
          </a:p>
          <a:p>
            <a:r>
              <a:rPr lang="en-CA" sz="1200" b="0" i="0" u="none" strike="noStrike" kern="1200" baseline="0" dirty="0" smtClean="0">
                <a:solidFill>
                  <a:schemeClr val="tx1"/>
                </a:solidFill>
                <a:latin typeface="+mn-lt"/>
                <a:ea typeface="+mn-ea"/>
                <a:cs typeface="+mn-cs"/>
              </a:rPr>
              <a:t>4. After touching the client </a:t>
            </a:r>
          </a:p>
          <a:p>
            <a:r>
              <a:rPr lang="en-CA" sz="1200" b="0" i="0" u="none" strike="noStrike" kern="1200" baseline="0" dirty="0" smtClean="0">
                <a:solidFill>
                  <a:schemeClr val="tx1"/>
                </a:solidFill>
                <a:latin typeface="+mn-lt"/>
                <a:ea typeface="+mn-ea"/>
                <a:cs typeface="+mn-cs"/>
              </a:rPr>
              <a:t>5. After touching the client surroundings </a:t>
            </a:r>
          </a:p>
        </p:txBody>
      </p:sp>
      <p:sp>
        <p:nvSpPr>
          <p:cNvPr id="4" name="Slide Number Placeholder 3"/>
          <p:cNvSpPr>
            <a:spLocks noGrp="1"/>
          </p:cNvSpPr>
          <p:nvPr>
            <p:ph type="sldNum" sz="quarter" idx="10"/>
          </p:nvPr>
        </p:nvSpPr>
        <p:spPr/>
        <p:txBody>
          <a:bodyPr/>
          <a:lstStyle/>
          <a:p>
            <a:fld id="{09067093-1B46-45AD-979C-EA286F929831}" type="slidenum">
              <a:rPr lang="en-CA" smtClean="0"/>
              <a:t>53</a:t>
            </a:fld>
            <a:endParaRPr lang="en-CA"/>
          </a:p>
        </p:txBody>
      </p:sp>
    </p:spTree>
    <p:extLst>
      <p:ext uri="{BB962C8B-B14F-4D97-AF65-F5344CB8AC3E}">
        <p14:creationId xmlns:p14="http://schemas.microsoft.com/office/powerpoint/2010/main" val="34519190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54</a:t>
            </a:fld>
            <a:endParaRPr lang="en-CA"/>
          </a:p>
        </p:txBody>
      </p:sp>
    </p:spTree>
    <p:extLst>
      <p:ext uri="{BB962C8B-B14F-4D97-AF65-F5344CB8AC3E}">
        <p14:creationId xmlns:p14="http://schemas.microsoft.com/office/powerpoint/2010/main" val="3897669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8</a:t>
            </a:fld>
            <a:endParaRPr lang="en-CA"/>
          </a:p>
        </p:txBody>
      </p:sp>
    </p:spTree>
    <p:extLst>
      <p:ext uri="{BB962C8B-B14F-4D97-AF65-F5344CB8AC3E}">
        <p14:creationId xmlns:p14="http://schemas.microsoft.com/office/powerpoint/2010/main" val="41048932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55</a:t>
            </a:fld>
            <a:endParaRPr lang="en-CA"/>
          </a:p>
        </p:txBody>
      </p:sp>
    </p:spTree>
    <p:extLst>
      <p:ext uri="{BB962C8B-B14F-4D97-AF65-F5344CB8AC3E}">
        <p14:creationId xmlns:p14="http://schemas.microsoft.com/office/powerpoint/2010/main" val="8214820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56</a:t>
            </a:fld>
            <a:endParaRPr lang="en-CA"/>
          </a:p>
        </p:txBody>
      </p:sp>
    </p:spTree>
    <p:extLst>
      <p:ext uri="{BB962C8B-B14F-4D97-AF65-F5344CB8AC3E}">
        <p14:creationId xmlns:p14="http://schemas.microsoft.com/office/powerpoint/2010/main" val="35906315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Remember the USB stick that were distributed to all regions in 2016? Th</a:t>
            </a:r>
            <a:r>
              <a:rPr lang="en-CA" baseline="0" dirty="0" smtClean="0"/>
              <a:t>e Environmental Cleaning Training Guide is now located on 1 Health on the coronavirus page. Titles “ </a:t>
            </a:r>
            <a:r>
              <a:rPr lang="en-CA" dirty="0" smtClean="0"/>
              <a:t>Then onwards to communities… now is</a:t>
            </a:r>
            <a:r>
              <a:rPr lang="en-CA" baseline="0" dirty="0" smtClean="0"/>
              <a:t> the time to have another look at this resource</a:t>
            </a:r>
            <a:endParaRPr lang="en-CA" dirty="0" smtClean="0"/>
          </a:p>
        </p:txBody>
      </p:sp>
      <p:sp>
        <p:nvSpPr>
          <p:cNvPr id="4" name="Slide Number Placeholder 3"/>
          <p:cNvSpPr>
            <a:spLocks noGrp="1"/>
          </p:cNvSpPr>
          <p:nvPr>
            <p:ph type="sldNum" sz="quarter" idx="10"/>
          </p:nvPr>
        </p:nvSpPr>
        <p:spPr/>
        <p:txBody>
          <a:bodyPr/>
          <a:lstStyle/>
          <a:p>
            <a:fld id="{09067093-1B46-45AD-979C-EA286F929831}" type="slidenum">
              <a:rPr lang="en-CA" smtClean="0"/>
              <a:t>57</a:t>
            </a:fld>
            <a:endParaRPr lang="en-CA"/>
          </a:p>
        </p:txBody>
      </p:sp>
    </p:spTree>
    <p:extLst>
      <p:ext uri="{BB962C8B-B14F-4D97-AF65-F5344CB8AC3E}">
        <p14:creationId xmlns:p14="http://schemas.microsoft.com/office/powerpoint/2010/main" val="29643024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58</a:t>
            </a:fld>
            <a:endParaRPr lang="en-CA"/>
          </a:p>
        </p:txBody>
      </p:sp>
    </p:spTree>
    <p:extLst>
      <p:ext uri="{BB962C8B-B14F-4D97-AF65-F5344CB8AC3E}">
        <p14:creationId xmlns:p14="http://schemas.microsoft.com/office/powerpoint/2010/main" val="19137757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The disinfectant product must have a </a:t>
            </a:r>
            <a:r>
              <a:rPr lang="en-CA" dirty="0" smtClean="0"/>
              <a:t>DIN and </a:t>
            </a:r>
            <a:r>
              <a:rPr lang="en-CA" dirty="0" err="1" smtClean="0"/>
              <a:t>virucide</a:t>
            </a:r>
            <a:r>
              <a:rPr lang="en-CA" dirty="0" smtClean="0"/>
              <a:t> ( what works with influenza).</a:t>
            </a:r>
          </a:p>
          <a:p>
            <a:r>
              <a:rPr lang="en-CA" dirty="0" smtClean="0"/>
              <a:t>If pressed</a:t>
            </a:r>
            <a:r>
              <a:rPr lang="en-CA" baseline="0" dirty="0" smtClean="0"/>
              <a:t> re Bleach…. Bleach is not an ideal product to use for day to day health facility cleaning… damaging to furniture/floor finishes; skin and lungs!</a:t>
            </a:r>
          </a:p>
        </p:txBody>
      </p:sp>
      <p:sp>
        <p:nvSpPr>
          <p:cNvPr id="4" name="Slide Number Placeholder 3"/>
          <p:cNvSpPr>
            <a:spLocks noGrp="1"/>
          </p:cNvSpPr>
          <p:nvPr>
            <p:ph type="sldNum" sz="quarter" idx="10"/>
          </p:nvPr>
        </p:nvSpPr>
        <p:spPr/>
        <p:txBody>
          <a:bodyPr/>
          <a:lstStyle/>
          <a:p>
            <a:fld id="{09067093-1B46-45AD-979C-EA286F929831}" type="slidenum">
              <a:rPr lang="en-CA" smtClean="0"/>
              <a:t>59</a:t>
            </a:fld>
            <a:endParaRPr lang="en-CA"/>
          </a:p>
        </p:txBody>
      </p:sp>
    </p:spTree>
    <p:extLst>
      <p:ext uri="{BB962C8B-B14F-4D97-AF65-F5344CB8AC3E}">
        <p14:creationId xmlns:p14="http://schemas.microsoft.com/office/powerpoint/2010/main" val="7968390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60</a:t>
            </a:fld>
            <a:endParaRPr lang="en-CA"/>
          </a:p>
        </p:txBody>
      </p:sp>
    </p:spTree>
    <p:extLst>
      <p:ext uri="{BB962C8B-B14F-4D97-AF65-F5344CB8AC3E}">
        <p14:creationId xmlns:p14="http://schemas.microsoft.com/office/powerpoint/2010/main" val="696262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09067093-1B46-45AD-979C-EA286F929831}" type="slidenum">
              <a:rPr lang="en-CA" smtClean="0"/>
              <a:t>61</a:t>
            </a:fld>
            <a:endParaRPr lang="en-CA"/>
          </a:p>
        </p:txBody>
      </p:sp>
    </p:spTree>
    <p:extLst>
      <p:ext uri="{BB962C8B-B14F-4D97-AF65-F5344CB8AC3E}">
        <p14:creationId xmlns:p14="http://schemas.microsoft.com/office/powerpoint/2010/main" val="20285255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62</a:t>
            </a:fld>
            <a:endParaRPr lang="en-CA"/>
          </a:p>
        </p:txBody>
      </p:sp>
    </p:spTree>
    <p:extLst>
      <p:ext uri="{BB962C8B-B14F-4D97-AF65-F5344CB8AC3E}">
        <p14:creationId xmlns:p14="http://schemas.microsoft.com/office/powerpoint/2010/main" val="39357158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63</a:t>
            </a:fld>
            <a:endParaRPr lang="en-CA"/>
          </a:p>
        </p:txBody>
      </p:sp>
    </p:spTree>
    <p:extLst>
      <p:ext uri="{BB962C8B-B14F-4D97-AF65-F5344CB8AC3E}">
        <p14:creationId xmlns:p14="http://schemas.microsoft.com/office/powerpoint/2010/main" val="2700973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You never know what is next</a:t>
            </a:r>
          </a:p>
          <a:p>
            <a:endParaRPr lang="en-CA" dirty="0" smtClean="0"/>
          </a:p>
          <a:p>
            <a:r>
              <a:rPr lang="en-CA" dirty="0" smtClean="0"/>
              <a:t>PPE protects you</a:t>
            </a:r>
          </a:p>
          <a:p>
            <a:r>
              <a:rPr lang="en-CA" dirty="0" smtClean="0"/>
              <a:t>Prevents the spread od infections</a:t>
            </a:r>
          </a:p>
          <a:p>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64</a:t>
            </a:fld>
            <a:endParaRPr lang="en-CA"/>
          </a:p>
        </p:txBody>
      </p:sp>
    </p:spTree>
    <p:extLst>
      <p:ext uri="{BB962C8B-B14F-4D97-AF65-F5344CB8AC3E}">
        <p14:creationId xmlns:p14="http://schemas.microsoft.com/office/powerpoint/2010/main" val="768636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9</a:t>
            </a:fld>
            <a:endParaRPr lang="en-CA"/>
          </a:p>
        </p:txBody>
      </p:sp>
    </p:spTree>
    <p:extLst>
      <p:ext uri="{BB962C8B-B14F-4D97-AF65-F5344CB8AC3E}">
        <p14:creationId xmlns:p14="http://schemas.microsoft.com/office/powerpoint/2010/main" val="7237052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65</a:t>
            </a:fld>
            <a:endParaRPr lang="en-CA"/>
          </a:p>
        </p:txBody>
      </p:sp>
    </p:spTree>
    <p:extLst>
      <p:ext uri="{BB962C8B-B14F-4D97-AF65-F5344CB8AC3E}">
        <p14:creationId xmlns:p14="http://schemas.microsoft.com/office/powerpoint/2010/main" val="9891813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66</a:t>
            </a:fld>
            <a:endParaRPr lang="en-CA"/>
          </a:p>
        </p:txBody>
      </p:sp>
    </p:spTree>
    <p:extLst>
      <p:ext uri="{BB962C8B-B14F-4D97-AF65-F5344CB8AC3E}">
        <p14:creationId xmlns:p14="http://schemas.microsoft.com/office/powerpoint/2010/main" val="9991784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67</a:t>
            </a:fld>
            <a:endParaRPr lang="en-CA"/>
          </a:p>
        </p:txBody>
      </p:sp>
    </p:spTree>
    <p:extLst>
      <p:ext uri="{BB962C8B-B14F-4D97-AF65-F5344CB8AC3E}">
        <p14:creationId xmlns:p14="http://schemas.microsoft.com/office/powerpoint/2010/main" val="12083744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a:p>
            <a:endParaRPr lang="en-CA" sz="1200" b="1"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09067093-1B46-45AD-979C-EA286F929831}" type="slidenum">
              <a:rPr lang="en-CA" smtClean="0"/>
              <a:t>68</a:t>
            </a:fld>
            <a:endParaRPr lang="en-CA"/>
          </a:p>
        </p:txBody>
      </p:sp>
    </p:spTree>
    <p:extLst>
      <p:ext uri="{BB962C8B-B14F-4D97-AF65-F5344CB8AC3E}">
        <p14:creationId xmlns:p14="http://schemas.microsoft.com/office/powerpoint/2010/main" val="31879836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69</a:t>
            </a:fld>
            <a:endParaRPr lang="en-CA"/>
          </a:p>
        </p:txBody>
      </p:sp>
    </p:spTree>
    <p:extLst>
      <p:ext uri="{BB962C8B-B14F-4D97-AF65-F5344CB8AC3E}">
        <p14:creationId xmlns:p14="http://schemas.microsoft.com/office/powerpoint/2010/main" val="26958530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70</a:t>
            </a:fld>
            <a:endParaRPr lang="en-CA"/>
          </a:p>
        </p:txBody>
      </p:sp>
    </p:spTree>
    <p:extLst>
      <p:ext uri="{BB962C8B-B14F-4D97-AF65-F5344CB8AC3E}">
        <p14:creationId xmlns:p14="http://schemas.microsoft.com/office/powerpoint/2010/main" val="13569634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71</a:t>
            </a:fld>
            <a:endParaRPr lang="en-CA"/>
          </a:p>
        </p:txBody>
      </p:sp>
    </p:spTree>
    <p:extLst>
      <p:ext uri="{BB962C8B-B14F-4D97-AF65-F5344CB8AC3E}">
        <p14:creationId xmlns:p14="http://schemas.microsoft.com/office/powerpoint/2010/main" val="27997772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72</a:t>
            </a:fld>
            <a:endParaRPr lang="en-CA"/>
          </a:p>
        </p:txBody>
      </p:sp>
    </p:spTree>
    <p:extLst>
      <p:ext uri="{BB962C8B-B14F-4D97-AF65-F5344CB8AC3E}">
        <p14:creationId xmlns:p14="http://schemas.microsoft.com/office/powerpoint/2010/main" val="19367242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73</a:t>
            </a:fld>
            <a:endParaRPr lang="en-CA"/>
          </a:p>
        </p:txBody>
      </p:sp>
    </p:spTree>
    <p:extLst>
      <p:ext uri="{BB962C8B-B14F-4D97-AF65-F5344CB8AC3E}">
        <p14:creationId xmlns:p14="http://schemas.microsoft.com/office/powerpoint/2010/main" val="26011192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74</a:t>
            </a:fld>
            <a:endParaRPr lang="en-CA"/>
          </a:p>
        </p:txBody>
      </p:sp>
    </p:spTree>
    <p:extLst>
      <p:ext uri="{BB962C8B-B14F-4D97-AF65-F5344CB8AC3E}">
        <p14:creationId xmlns:p14="http://schemas.microsoft.com/office/powerpoint/2010/main" val="3782005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10</a:t>
            </a:fld>
            <a:endParaRPr lang="en-CA"/>
          </a:p>
        </p:txBody>
      </p:sp>
    </p:spTree>
    <p:extLst>
      <p:ext uri="{BB962C8B-B14F-4D97-AF65-F5344CB8AC3E}">
        <p14:creationId xmlns:p14="http://schemas.microsoft.com/office/powerpoint/2010/main" val="31075586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Gloves may have natural holes in them and</a:t>
            </a:r>
            <a:r>
              <a:rPr lang="en-CA" baseline="0" dirty="0" smtClean="0"/>
              <a:t> hands may become contaminated during use or when doffing your gloves. To prevent the transmission of germs, clean your hands after doffing your gloves.</a:t>
            </a:r>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75</a:t>
            </a:fld>
            <a:endParaRPr lang="en-CA"/>
          </a:p>
        </p:txBody>
      </p:sp>
    </p:spTree>
    <p:extLst>
      <p:ext uri="{BB962C8B-B14F-4D97-AF65-F5344CB8AC3E}">
        <p14:creationId xmlns:p14="http://schemas.microsoft.com/office/powerpoint/2010/main" val="8513413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76</a:t>
            </a:fld>
            <a:endParaRPr lang="en-CA"/>
          </a:p>
        </p:txBody>
      </p:sp>
    </p:spTree>
    <p:extLst>
      <p:ext uri="{BB962C8B-B14F-4D97-AF65-F5344CB8AC3E}">
        <p14:creationId xmlns:p14="http://schemas.microsoft.com/office/powerpoint/2010/main" val="34365413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If eye protection is removed correctly you do not need to perform hand hygiene.</a:t>
            </a:r>
          </a:p>
          <a:p>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77</a:t>
            </a:fld>
            <a:endParaRPr lang="en-CA"/>
          </a:p>
        </p:txBody>
      </p:sp>
    </p:spTree>
    <p:extLst>
      <p:ext uri="{BB962C8B-B14F-4D97-AF65-F5344CB8AC3E}">
        <p14:creationId xmlns:p14="http://schemas.microsoft.com/office/powerpoint/2010/main" val="13052217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78</a:t>
            </a:fld>
            <a:endParaRPr lang="en-CA"/>
          </a:p>
        </p:txBody>
      </p:sp>
    </p:spTree>
    <p:extLst>
      <p:ext uri="{BB962C8B-B14F-4D97-AF65-F5344CB8AC3E}">
        <p14:creationId xmlns:p14="http://schemas.microsoft.com/office/powerpoint/2010/main" val="25858665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79</a:t>
            </a:fld>
            <a:endParaRPr lang="en-CA"/>
          </a:p>
        </p:txBody>
      </p:sp>
    </p:spTree>
    <p:extLst>
      <p:ext uri="{BB962C8B-B14F-4D97-AF65-F5344CB8AC3E}">
        <p14:creationId xmlns:p14="http://schemas.microsoft.com/office/powerpoint/2010/main" val="25049264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Right to Left</a:t>
            </a:r>
          </a:p>
          <a:p>
            <a:pPr marL="228600" indent="-228600">
              <a:buAutoNum type="arabicPeriod"/>
            </a:pPr>
            <a:r>
              <a:rPr lang="en-CA" baseline="0" dirty="0" smtClean="0"/>
              <a:t>Using ABHR on gloves     </a:t>
            </a:r>
          </a:p>
          <a:p>
            <a:pPr marL="228600" indent="-228600">
              <a:buAutoNum type="arabicPeriod"/>
            </a:pPr>
            <a:r>
              <a:rPr lang="en-CA" baseline="0" dirty="0" smtClean="0"/>
              <a:t>Gloves not over gown</a:t>
            </a:r>
          </a:p>
          <a:p>
            <a:pPr marL="228600" indent="-228600">
              <a:buAutoNum type="arabicPeriod"/>
            </a:pPr>
            <a:r>
              <a:rPr lang="en-CA" baseline="0" dirty="0" smtClean="0"/>
              <a:t>Removal of mask by touching the front</a:t>
            </a:r>
          </a:p>
          <a:p>
            <a:pPr marL="228600" indent="-228600">
              <a:buAutoNum type="arabicPeriod"/>
            </a:pPr>
            <a:r>
              <a:rPr lang="en-CA" baseline="0" dirty="0" smtClean="0"/>
              <a:t>Mask not covering nose</a:t>
            </a:r>
          </a:p>
          <a:p>
            <a:pPr marL="228600" indent="-228600">
              <a:buAutoNum type="arabicPeriod"/>
            </a:pPr>
            <a:r>
              <a:rPr lang="en-CA" baseline="0" dirty="0" smtClean="0"/>
              <a:t>Mask on chin</a:t>
            </a:r>
          </a:p>
          <a:p>
            <a:pPr marL="228600" indent="-228600">
              <a:buAutoNum type="arabicPeriod"/>
            </a:pPr>
            <a:r>
              <a:rPr lang="en-CA" baseline="0" dirty="0" smtClean="0"/>
              <a:t>Not removing PPE following use</a:t>
            </a:r>
          </a:p>
          <a:p>
            <a:pPr marL="228600" indent="-228600">
              <a:buAutoNum type="arabicPeriod"/>
            </a:pPr>
            <a:r>
              <a:rPr lang="en-CA" baseline="0" dirty="0" smtClean="0"/>
              <a:t>Gown not tied at waist</a:t>
            </a:r>
          </a:p>
          <a:p>
            <a:pPr marL="228600" indent="-228600">
              <a:buAutoNum type="arabicPeriod"/>
            </a:pPr>
            <a:r>
              <a:rPr lang="en-CA" baseline="0" dirty="0" smtClean="0"/>
              <a:t>Gown worn backwards</a:t>
            </a:r>
          </a:p>
          <a:p>
            <a:pPr marL="228600" indent="-228600">
              <a:buAutoNum type="arabicPeriod"/>
            </a:pPr>
            <a:r>
              <a:rPr lang="en-CA" baseline="0" dirty="0" smtClean="0"/>
              <a:t>Gloves in pocket</a:t>
            </a:r>
          </a:p>
          <a:p>
            <a:pPr marL="228600" indent="-228600">
              <a:buAutoNum type="arabicPeriod"/>
            </a:pPr>
            <a:r>
              <a:rPr lang="en-CA" baseline="0" dirty="0" smtClean="0"/>
              <a:t>Removing PPE over head</a:t>
            </a:r>
          </a:p>
          <a:p>
            <a:pPr marL="228600" indent="-228600">
              <a:buAutoNum type="arabicPeriod"/>
            </a:pPr>
            <a:r>
              <a:rPr lang="en-CA" baseline="0" dirty="0" smtClean="0"/>
              <a:t>Using gloves to remove eye protection</a:t>
            </a:r>
          </a:p>
          <a:p>
            <a:pPr marL="228600" indent="-228600">
              <a:buAutoNum type="arabicPeriod"/>
            </a:pPr>
            <a:r>
              <a:rPr lang="en-CA" baseline="0" dirty="0" smtClean="0"/>
              <a:t>Removing eye protection by touching potentially contaminated area</a:t>
            </a:r>
          </a:p>
          <a:p>
            <a:pPr marL="228600" indent="-228600">
              <a:buAutoNum type="arabicPeriod"/>
            </a:pPr>
            <a:endParaRPr lang="en-CA" baseline="0" dirty="0" smtClean="0"/>
          </a:p>
        </p:txBody>
      </p:sp>
      <p:sp>
        <p:nvSpPr>
          <p:cNvPr id="4" name="Slide Number Placeholder 3"/>
          <p:cNvSpPr>
            <a:spLocks noGrp="1"/>
          </p:cNvSpPr>
          <p:nvPr>
            <p:ph type="sldNum" sz="quarter" idx="10"/>
          </p:nvPr>
        </p:nvSpPr>
        <p:spPr/>
        <p:txBody>
          <a:bodyPr/>
          <a:lstStyle/>
          <a:p>
            <a:fld id="{09067093-1B46-45AD-979C-EA286F929831}" type="slidenum">
              <a:rPr lang="en-CA" smtClean="0"/>
              <a:t>80</a:t>
            </a:fld>
            <a:endParaRPr lang="en-CA"/>
          </a:p>
        </p:txBody>
      </p:sp>
    </p:spTree>
    <p:extLst>
      <p:ext uri="{BB962C8B-B14F-4D97-AF65-F5344CB8AC3E}">
        <p14:creationId xmlns:p14="http://schemas.microsoft.com/office/powerpoint/2010/main" val="36697420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81</a:t>
            </a:fld>
            <a:endParaRPr lang="en-CA"/>
          </a:p>
        </p:txBody>
      </p:sp>
    </p:spTree>
    <p:extLst>
      <p:ext uri="{BB962C8B-B14F-4D97-AF65-F5344CB8AC3E}">
        <p14:creationId xmlns:p14="http://schemas.microsoft.com/office/powerpoint/2010/main" val="7117204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82</a:t>
            </a:fld>
            <a:endParaRPr lang="en-CA"/>
          </a:p>
        </p:txBody>
      </p:sp>
    </p:spTree>
    <p:extLst>
      <p:ext uri="{BB962C8B-B14F-4D97-AF65-F5344CB8AC3E}">
        <p14:creationId xmlns:p14="http://schemas.microsoft.com/office/powerpoint/2010/main" val="11073570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83</a:t>
            </a:fld>
            <a:endParaRPr lang="en-CA"/>
          </a:p>
        </p:txBody>
      </p:sp>
    </p:spTree>
    <p:extLst>
      <p:ext uri="{BB962C8B-B14F-4D97-AF65-F5344CB8AC3E}">
        <p14:creationId xmlns:p14="http://schemas.microsoft.com/office/powerpoint/2010/main" val="39274778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84</a:t>
            </a:fld>
            <a:endParaRPr lang="en-CA"/>
          </a:p>
        </p:txBody>
      </p:sp>
    </p:spTree>
    <p:extLst>
      <p:ext uri="{BB962C8B-B14F-4D97-AF65-F5344CB8AC3E}">
        <p14:creationId xmlns:p14="http://schemas.microsoft.com/office/powerpoint/2010/main" val="1177053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11</a:t>
            </a:fld>
            <a:endParaRPr lang="en-CA"/>
          </a:p>
        </p:txBody>
      </p:sp>
    </p:spTree>
    <p:extLst>
      <p:ext uri="{BB962C8B-B14F-4D97-AF65-F5344CB8AC3E}">
        <p14:creationId xmlns:p14="http://schemas.microsoft.com/office/powerpoint/2010/main" val="25913902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85</a:t>
            </a:fld>
            <a:endParaRPr lang="en-CA"/>
          </a:p>
        </p:txBody>
      </p:sp>
    </p:spTree>
    <p:extLst>
      <p:ext uri="{BB962C8B-B14F-4D97-AF65-F5344CB8AC3E}">
        <p14:creationId xmlns:p14="http://schemas.microsoft.com/office/powerpoint/2010/main" val="34379812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86</a:t>
            </a:fld>
            <a:endParaRPr lang="en-CA"/>
          </a:p>
        </p:txBody>
      </p:sp>
    </p:spTree>
    <p:extLst>
      <p:ext uri="{BB962C8B-B14F-4D97-AF65-F5344CB8AC3E}">
        <p14:creationId xmlns:p14="http://schemas.microsoft.com/office/powerpoint/2010/main" val="17002061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87</a:t>
            </a:fld>
            <a:endParaRPr lang="en-CA"/>
          </a:p>
        </p:txBody>
      </p:sp>
    </p:spTree>
    <p:extLst>
      <p:ext uri="{BB962C8B-B14F-4D97-AF65-F5344CB8AC3E}">
        <p14:creationId xmlns:p14="http://schemas.microsoft.com/office/powerpoint/2010/main" val="2671232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067093-1B46-45AD-979C-EA286F929831}" type="slidenum">
              <a:rPr lang="en-CA" smtClean="0"/>
              <a:t>12</a:t>
            </a:fld>
            <a:endParaRPr lang="en-CA"/>
          </a:p>
        </p:txBody>
      </p:sp>
    </p:spTree>
    <p:extLst>
      <p:ext uri="{BB962C8B-B14F-4D97-AF65-F5344CB8AC3E}">
        <p14:creationId xmlns:p14="http://schemas.microsoft.com/office/powerpoint/2010/main" val="3161159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E1DFEC-F341-4F57-A1FF-5D70977B4519}" type="datetime1">
              <a:rPr lang="en-CA" smtClean="0"/>
              <a:t>2020-04-14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85163B1-B462-4D21-B067-D117512AAFD1}"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385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0F3A70-B838-4B63-8005-EE86327F23BE}" type="datetime1">
              <a:rPr lang="en-CA" smtClean="0"/>
              <a:t>2020-04-14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85163B1-B462-4D21-B067-D117512AAFD1}" type="slidenum">
              <a:rPr lang="en-CA" smtClean="0"/>
              <a:t>‹#›</a:t>
            </a:fld>
            <a:endParaRPr lang="en-CA"/>
          </a:p>
        </p:txBody>
      </p:sp>
    </p:spTree>
    <p:extLst>
      <p:ext uri="{BB962C8B-B14F-4D97-AF65-F5344CB8AC3E}">
        <p14:creationId xmlns:p14="http://schemas.microsoft.com/office/powerpoint/2010/main" val="199561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EA51D4-858C-4779-8365-98B5408147DE}" type="datetime1">
              <a:rPr lang="en-CA" smtClean="0"/>
              <a:t>2020-04-14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85163B1-B462-4D21-B067-D117512AAFD1}" type="slidenum">
              <a:rPr lang="en-CA" smtClean="0"/>
              <a:t>‹#›</a:t>
            </a:fld>
            <a:endParaRPr lang="en-CA"/>
          </a:p>
        </p:txBody>
      </p:sp>
    </p:spTree>
    <p:extLst>
      <p:ext uri="{BB962C8B-B14F-4D97-AF65-F5344CB8AC3E}">
        <p14:creationId xmlns:p14="http://schemas.microsoft.com/office/powerpoint/2010/main" val="226099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3F930C-62E2-447C-9C8E-E3EC41167225}" type="datetime1">
              <a:rPr lang="en-CA" smtClean="0"/>
              <a:t>2020-04-14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85163B1-B462-4D21-B067-D117512AAFD1}" type="slidenum">
              <a:rPr lang="en-CA" smtClean="0"/>
              <a:t>‹#›</a:t>
            </a:fld>
            <a:endParaRPr lang="en-CA"/>
          </a:p>
        </p:txBody>
      </p:sp>
    </p:spTree>
    <p:extLst>
      <p:ext uri="{BB962C8B-B14F-4D97-AF65-F5344CB8AC3E}">
        <p14:creationId xmlns:p14="http://schemas.microsoft.com/office/powerpoint/2010/main" val="90987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FCDEC3-4C6C-4558-B6D9-B9BCF1B84B74}" type="datetime1">
              <a:rPr lang="en-CA" smtClean="0"/>
              <a:t>2020-04-14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85163B1-B462-4D21-B067-D117512AAFD1}"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63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9E0DF7-B643-4454-B216-F39D87528C44}" type="datetime1">
              <a:rPr lang="en-CA" smtClean="0"/>
              <a:t>2020-04-14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85163B1-B462-4D21-B067-D117512AAFD1}" type="slidenum">
              <a:rPr lang="en-CA" smtClean="0"/>
              <a:t>‹#›</a:t>
            </a:fld>
            <a:endParaRPr lang="en-CA"/>
          </a:p>
        </p:txBody>
      </p:sp>
    </p:spTree>
    <p:extLst>
      <p:ext uri="{BB962C8B-B14F-4D97-AF65-F5344CB8AC3E}">
        <p14:creationId xmlns:p14="http://schemas.microsoft.com/office/powerpoint/2010/main" val="1953258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AA27E3-A530-4748-9CCD-F9BC5FF50134}" type="datetime1">
              <a:rPr lang="en-CA" smtClean="0"/>
              <a:t>2020-04-14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85163B1-B462-4D21-B067-D117512AAFD1}" type="slidenum">
              <a:rPr lang="en-CA" smtClean="0"/>
              <a:t>‹#›</a:t>
            </a:fld>
            <a:endParaRPr lang="en-CA"/>
          </a:p>
        </p:txBody>
      </p:sp>
    </p:spTree>
    <p:extLst>
      <p:ext uri="{BB962C8B-B14F-4D97-AF65-F5344CB8AC3E}">
        <p14:creationId xmlns:p14="http://schemas.microsoft.com/office/powerpoint/2010/main" val="1554388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054B61-5134-46E9-981E-37B5A7324870}" type="datetime1">
              <a:rPr lang="en-CA" smtClean="0"/>
              <a:t>2020-04-14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85163B1-B462-4D21-B067-D117512AAFD1}" type="slidenum">
              <a:rPr lang="en-CA" smtClean="0"/>
              <a:t>‹#›</a:t>
            </a:fld>
            <a:endParaRPr lang="en-CA"/>
          </a:p>
        </p:txBody>
      </p:sp>
    </p:spTree>
    <p:extLst>
      <p:ext uri="{BB962C8B-B14F-4D97-AF65-F5344CB8AC3E}">
        <p14:creationId xmlns:p14="http://schemas.microsoft.com/office/powerpoint/2010/main" val="129369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82B253-F7BA-4F61-A5BB-9C0CCFE69C8E}" type="datetime1">
              <a:rPr lang="en-CA" smtClean="0"/>
              <a:t>2020-04-14</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85163B1-B462-4D21-B067-D117512AAFD1}" type="slidenum">
              <a:rPr lang="en-CA" smtClean="0"/>
              <a:t>‹#›</a:t>
            </a:fld>
            <a:endParaRPr lang="en-CA"/>
          </a:p>
        </p:txBody>
      </p:sp>
    </p:spTree>
    <p:extLst>
      <p:ext uri="{BB962C8B-B14F-4D97-AF65-F5344CB8AC3E}">
        <p14:creationId xmlns:p14="http://schemas.microsoft.com/office/powerpoint/2010/main" val="543092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0B3440-7158-4FCD-A62B-E2C7D0EB0761}" type="datetime1">
              <a:rPr lang="en-CA" smtClean="0"/>
              <a:t>2020-04-14</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85163B1-B462-4D21-B067-D117512AAFD1}" type="slidenum">
              <a:rPr lang="en-CA" smtClean="0"/>
              <a:t>‹#›</a:t>
            </a:fld>
            <a:endParaRPr lang="en-CA"/>
          </a:p>
        </p:txBody>
      </p:sp>
    </p:spTree>
    <p:extLst>
      <p:ext uri="{BB962C8B-B14F-4D97-AF65-F5344CB8AC3E}">
        <p14:creationId xmlns:p14="http://schemas.microsoft.com/office/powerpoint/2010/main" val="1123637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AC1EBD7-2DC7-47CE-A1CD-E827975A5BDC}" type="datetime1">
              <a:rPr lang="en-CA" smtClean="0"/>
              <a:t>2020-04-14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85163B1-B462-4D21-B067-D117512AAFD1}" type="slidenum">
              <a:rPr lang="en-CA" smtClean="0"/>
              <a:t>‹#›</a:t>
            </a:fld>
            <a:endParaRPr lang="en-CA"/>
          </a:p>
        </p:txBody>
      </p:sp>
    </p:spTree>
    <p:extLst>
      <p:ext uri="{BB962C8B-B14F-4D97-AF65-F5344CB8AC3E}">
        <p14:creationId xmlns:p14="http://schemas.microsoft.com/office/powerpoint/2010/main" val="2580386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ED53EA-45CF-4F26-B793-C5ACACDF260A}" type="datetime1">
              <a:rPr lang="en-CA" smtClean="0"/>
              <a:t>2020-04-14</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85163B1-B462-4D21-B067-D117512AAFD1}"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4455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www.who.int/news-room/q-a-detail/q-a-coronavirus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who.int/emergencies/diseases/novel-coronavirus-2019"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anada.ca/en/public-health/services/diseases/2019-novel-coronavirus-infection.html#a1" TargetMode="External"/><Relationship Id="rId2" Type="http://schemas.openxmlformats.org/officeDocument/2006/relationships/hyperlink" Target="https://travel.gc.ca/travelling/advisories" TargetMode="Externa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0.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1.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7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3.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7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hyperlink" Target="https://www.albertahealthservices.ca/assets/healthinfo/ipc/hi-ipc-acute-care-pcra.pdf"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hyperlink" Target="https://gisanddata.maps.arcgis.com/apps/opsdashboard/index.html#/bda7594740fd40299423467b48e9ecf6"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dirty="0">
                <a:solidFill>
                  <a:srgbClr val="3D3F58"/>
                </a:solidFill>
                <a:latin typeface="Arial"/>
              </a:rPr>
              <a:t>COVID-19 </a:t>
            </a:r>
            <a:r>
              <a:rPr lang="en-US" sz="4800" b="1" dirty="0" smtClean="0">
                <a:solidFill>
                  <a:srgbClr val="3D3F58"/>
                </a:solidFill>
                <a:latin typeface="Arial"/>
              </a:rPr>
              <a:t/>
            </a:r>
            <a:br>
              <a:rPr lang="en-US" sz="4800" b="1" dirty="0" smtClean="0">
                <a:solidFill>
                  <a:srgbClr val="3D3F58"/>
                </a:solidFill>
                <a:latin typeface="Arial"/>
              </a:rPr>
            </a:br>
            <a:r>
              <a:rPr lang="en-US" sz="4800" b="1" dirty="0" smtClean="0">
                <a:solidFill>
                  <a:srgbClr val="3D3F58"/>
                </a:solidFill>
                <a:latin typeface="Arial"/>
              </a:rPr>
              <a:t>Infection Prevention and Control</a:t>
            </a:r>
            <a:r>
              <a:rPr lang="en-US" b="1" dirty="0" smtClean="0">
                <a:solidFill>
                  <a:srgbClr val="3D3F58"/>
                </a:solidFill>
                <a:latin typeface="Arial"/>
              </a:rPr>
              <a:t/>
            </a:r>
            <a:br>
              <a:rPr lang="en-US" b="1" dirty="0" smtClean="0">
                <a:solidFill>
                  <a:srgbClr val="3D3F58"/>
                </a:solidFill>
                <a:latin typeface="Arial"/>
              </a:rPr>
            </a:br>
            <a:r>
              <a:rPr lang="en-US" sz="4800" b="1" dirty="0" smtClean="0">
                <a:solidFill>
                  <a:srgbClr val="3D3F58"/>
                </a:solidFill>
                <a:latin typeface="Arial"/>
              </a:rPr>
              <a:t>PPE</a:t>
            </a:r>
            <a:r>
              <a:rPr lang="en-US" sz="5400" b="1" dirty="0" smtClean="0">
                <a:solidFill>
                  <a:srgbClr val="3D3F58"/>
                </a:solidFill>
                <a:latin typeface="Arial"/>
              </a:rPr>
              <a:t/>
            </a:r>
            <a:br>
              <a:rPr lang="en-US" sz="5400" b="1" dirty="0" smtClean="0">
                <a:solidFill>
                  <a:srgbClr val="3D3F58"/>
                </a:solidFill>
                <a:latin typeface="Arial"/>
              </a:rPr>
            </a:br>
            <a:r>
              <a:rPr lang="en-US" sz="3200" b="1" dirty="0" smtClean="0">
                <a:solidFill>
                  <a:srgbClr val="3D3F58"/>
                </a:solidFill>
                <a:latin typeface="Arial"/>
              </a:rPr>
              <a:t>for Healthcare Workers</a:t>
            </a:r>
            <a:endParaRPr lang="en-CA" sz="3200" dirty="0"/>
          </a:p>
        </p:txBody>
      </p:sp>
      <p:sp>
        <p:nvSpPr>
          <p:cNvPr id="3" name="Subtitle 2"/>
          <p:cNvSpPr>
            <a:spLocks noGrp="1"/>
          </p:cNvSpPr>
          <p:nvPr>
            <p:ph type="subTitle" idx="1"/>
          </p:nvPr>
        </p:nvSpPr>
        <p:spPr/>
        <p:txBody>
          <a:bodyPr/>
          <a:lstStyle/>
          <a:p>
            <a:r>
              <a:rPr lang="en-CA" dirty="0" smtClean="0"/>
              <a:t>APRIL 2020</a:t>
            </a:r>
            <a:endParaRPr lang="en-CA" dirty="0"/>
          </a:p>
        </p:txBody>
      </p:sp>
      <p:sp>
        <p:nvSpPr>
          <p:cNvPr id="5" name="Slide Number Placeholder 4"/>
          <p:cNvSpPr>
            <a:spLocks noGrp="1"/>
          </p:cNvSpPr>
          <p:nvPr>
            <p:ph type="sldNum" sz="quarter" idx="12"/>
          </p:nvPr>
        </p:nvSpPr>
        <p:spPr/>
        <p:txBody>
          <a:bodyPr/>
          <a:lstStyle/>
          <a:p>
            <a:fld id="{C85163B1-B462-4D21-B067-D117512AAFD1}" type="slidenum">
              <a:rPr lang="en-CA" sz="1400" smtClean="0"/>
              <a:t>1</a:t>
            </a:fld>
            <a:endParaRPr lang="en-CA" sz="1400" dirty="0"/>
          </a:p>
        </p:txBody>
      </p:sp>
    </p:spTree>
    <p:extLst>
      <p:ext uri="{BB962C8B-B14F-4D97-AF65-F5344CB8AC3E}">
        <p14:creationId xmlns:p14="http://schemas.microsoft.com/office/powerpoint/2010/main" val="1340565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a:t>
            </a:r>
            <a:r>
              <a:rPr lang="en-US" dirty="0" smtClean="0"/>
              <a:t>COVID-19 </a:t>
            </a:r>
            <a:r>
              <a:rPr lang="en-US" dirty="0"/>
              <a:t>compared to other major viruses</a:t>
            </a:r>
            <a:endParaRPr lang="en-CA" dirty="0"/>
          </a:p>
        </p:txBody>
      </p:sp>
      <p:sp>
        <p:nvSpPr>
          <p:cNvPr id="3" name="Content Placeholder 2"/>
          <p:cNvSpPr>
            <a:spLocks noGrp="1"/>
          </p:cNvSpPr>
          <p:nvPr>
            <p:ph idx="1"/>
          </p:nvPr>
        </p:nvSpPr>
        <p:spPr/>
        <p:txBody>
          <a:bodyPr/>
          <a:lstStyle/>
          <a:p>
            <a:endParaRPr lang="en-CA" dirty="0"/>
          </a:p>
          <a:p>
            <a:endParaRPr lang="en-CA" dirty="0"/>
          </a:p>
        </p:txBody>
      </p:sp>
      <p:pic>
        <p:nvPicPr>
          <p:cNvPr id="4" name="Picture 3"/>
          <p:cNvPicPr>
            <a:picLocks noChangeAspect="1"/>
          </p:cNvPicPr>
          <p:nvPr/>
        </p:nvPicPr>
        <p:blipFill>
          <a:blip r:embed="rId3"/>
          <a:stretch>
            <a:fillRect/>
          </a:stretch>
        </p:blipFill>
        <p:spPr>
          <a:xfrm>
            <a:off x="1429105" y="1845734"/>
            <a:ext cx="9394750" cy="3542083"/>
          </a:xfrm>
          <a:prstGeom prst="rect">
            <a:avLst/>
          </a:prstGeom>
        </p:spPr>
      </p:pic>
      <p:pic>
        <p:nvPicPr>
          <p:cNvPr id="5" name="Picture 4"/>
          <p:cNvPicPr>
            <a:picLocks noChangeAspect="1"/>
          </p:cNvPicPr>
          <p:nvPr/>
        </p:nvPicPr>
        <p:blipFill>
          <a:blip r:embed="rId4"/>
          <a:stretch>
            <a:fillRect/>
          </a:stretch>
        </p:blipFill>
        <p:spPr>
          <a:xfrm>
            <a:off x="835127" y="5433192"/>
            <a:ext cx="3097036" cy="871804"/>
          </a:xfrm>
          <a:prstGeom prst="rect">
            <a:avLst/>
          </a:prstGeom>
        </p:spPr>
      </p:pic>
      <p:sp>
        <p:nvSpPr>
          <p:cNvPr id="7" name="Slide Number Placeholder 6"/>
          <p:cNvSpPr>
            <a:spLocks noGrp="1"/>
          </p:cNvSpPr>
          <p:nvPr>
            <p:ph type="sldNum" sz="quarter" idx="12"/>
          </p:nvPr>
        </p:nvSpPr>
        <p:spPr/>
        <p:txBody>
          <a:bodyPr/>
          <a:lstStyle/>
          <a:p>
            <a:fld id="{C85163B1-B462-4D21-B067-D117512AAFD1}" type="slidenum">
              <a:rPr lang="en-CA" smtClean="0"/>
              <a:t>10</a:t>
            </a:fld>
            <a:endParaRPr lang="en-CA"/>
          </a:p>
        </p:txBody>
      </p:sp>
      <p:sp>
        <p:nvSpPr>
          <p:cNvPr id="8" name="TextBox 7"/>
          <p:cNvSpPr txBox="1"/>
          <p:nvPr/>
        </p:nvSpPr>
        <p:spPr>
          <a:xfrm>
            <a:off x="2168278" y="6554113"/>
            <a:ext cx="1816203" cy="369332"/>
          </a:xfrm>
          <a:prstGeom prst="rect">
            <a:avLst/>
          </a:prstGeom>
          <a:noFill/>
        </p:spPr>
        <p:txBody>
          <a:bodyPr wrap="none" rtlCol="0">
            <a:spAutoFit/>
          </a:bodyPr>
          <a:lstStyle/>
          <a:p>
            <a:r>
              <a:rPr lang="en-CA" dirty="0" smtClean="0"/>
              <a:t>World Health -ref</a:t>
            </a:r>
            <a:endParaRPr lang="en-CA" dirty="0"/>
          </a:p>
        </p:txBody>
      </p:sp>
      <p:sp>
        <p:nvSpPr>
          <p:cNvPr id="6" name="Frame 5"/>
          <p:cNvSpPr/>
          <p:nvPr/>
        </p:nvSpPr>
        <p:spPr>
          <a:xfrm>
            <a:off x="3457978" y="1839295"/>
            <a:ext cx="1558344" cy="88458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Frame 8"/>
          <p:cNvSpPr/>
          <p:nvPr/>
        </p:nvSpPr>
        <p:spPr>
          <a:xfrm>
            <a:off x="4898265" y="1832856"/>
            <a:ext cx="1558344" cy="88458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Frame 9"/>
          <p:cNvSpPr/>
          <p:nvPr/>
        </p:nvSpPr>
        <p:spPr>
          <a:xfrm>
            <a:off x="6344991" y="1825323"/>
            <a:ext cx="1558344" cy="88458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 name="Frame 10"/>
          <p:cNvSpPr/>
          <p:nvPr/>
        </p:nvSpPr>
        <p:spPr>
          <a:xfrm>
            <a:off x="3457978" y="1839295"/>
            <a:ext cx="1558344" cy="88458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2" name="Frame 11"/>
          <p:cNvSpPr/>
          <p:nvPr/>
        </p:nvSpPr>
        <p:spPr>
          <a:xfrm>
            <a:off x="1356575" y="2595093"/>
            <a:ext cx="2219459" cy="67614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3" name="Frame 12"/>
          <p:cNvSpPr/>
          <p:nvPr/>
        </p:nvSpPr>
        <p:spPr>
          <a:xfrm>
            <a:off x="1331155" y="4095482"/>
            <a:ext cx="2223414" cy="1374953"/>
          </a:xfrm>
          <a:prstGeom prst="frame">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083084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COVID-19:</a:t>
            </a:r>
            <a:br>
              <a:rPr lang="en-CA" dirty="0" smtClean="0"/>
            </a:br>
            <a:r>
              <a:rPr lang="en-CA" dirty="0" smtClean="0"/>
              <a:t>Mode </a:t>
            </a:r>
            <a:r>
              <a:rPr lang="en-CA" dirty="0"/>
              <a:t>of Transmission</a:t>
            </a:r>
          </a:p>
        </p:txBody>
      </p:sp>
      <p:sp>
        <p:nvSpPr>
          <p:cNvPr id="3" name="Content Placeholder 2"/>
          <p:cNvSpPr>
            <a:spLocks noGrp="1"/>
          </p:cNvSpPr>
          <p:nvPr>
            <p:ph idx="1"/>
          </p:nvPr>
        </p:nvSpPr>
        <p:spPr/>
        <p:txBody>
          <a:bodyPr>
            <a:normAutofit/>
          </a:bodyPr>
          <a:lstStyle/>
          <a:p>
            <a:endParaRPr lang="en-CA" dirty="0"/>
          </a:p>
          <a:p>
            <a:pPr marL="180975" indent="-180975">
              <a:buFont typeface="Arial" panose="020B0604020202020204" pitchFamily="34" charset="0"/>
              <a:buChar char="•"/>
            </a:pPr>
            <a:r>
              <a:rPr lang="en-CA" sz="2400" dirty="0"/>
              <a:t>The disease can spread from person to person through small droplets from the nose or mouth which are spread when a person with COVID-19 coughs or </a:t>
            </a:r>
            <a:r>
              <a:rPr lang="en-CA" sz="2400" dirty="0" smtClean="0"/>
              <a:t>sneezes. </a:t>
            </a:r>
          </a:p>
          <a:p>
            <a:pPr marL="473583" lvl="1" indent="-180975">
              <a:buFont typeface="Arial" panose="020B0604020202020204" pitchFamily="34" charset="0"/>
              <a:buChar char="•"/>
            </a:pPr>
            <a:r>
              <a:rPr lang="en-CA" sz="2400" dirty="0" smtClean="0"/>
              <a:t>These </a:t>
            </a:r>
            <a:r>
              <a:rPr lang="en-CA" sz="2400" dirty="0"/>
              <a:t>droplets land on objects and surfaces around the person. Other people then catch COVID-19 by touching these objects or surfaces, then touching their eyes, nose or mouth. </a:t>
            </a:r>
            <a:endParaRPr lang="en-CA" sz="2400" dirty="0" smtClean="0"/>
          </a:p>
          <a:p>
            <a:pPr marL="473583" lvl="1" indent="-180975">
              <a:buFont typeface="Arial" panose="020B0604020202020204" pitchFamily="34" charset="0"/>
              <a:buChar char="•"/>
            </a:pPr>
            <a:r>
              <a:rPr lang="en-CA" sz="2400" dirty="0" smtClean="0"/>
              <a:t>People </a:t>
            </a:r>
            <a:r>
              <a:rPr lang="en-CA" sz="2400" dirty="0"/>
              <a:t>can also catch COVID-19 if they breathe in droplets from a person with COVID-19 who coughs out </a:t>
            </a:r>
            <a:r>
              <a:rPr lang="en-CA" sz="2400" dirty="0" smtClean="0"/>
              <a:t>droplets</a:t>
            </a:r>
            <a:r>
              <a:rPr lang="en-CA" sz="2400" dirty="0"/>
              <a:t>. </a:t>
            </a:r>
            <a:endParaRPr lang="en-CA" sz="2400" dirty="0" smtClean="0"/>
          </a:p>
        </p:txBody>
      </p:sp>
      <p:sp>
        <p:nvSpPr>
          <p:cNvPr id="4" name="Title 1"/>
          <p:cNvSpPr txBox="1">
            <a:spLocks/>
          </p:cNvSpPr>
          <p:nvPr/>
        </p:nvSpPr>
        <p:spPr>
          <a:xfrm>
            <a:off x="1047363" y="3704362"/>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CA" dirty="0"/>
          </a:p>
        </p:txBody>
      </p:sp>
      <p:sp>
        <p:nvSpPr>
          <p:cNvPr id="6" name="Slide Number Placeholder 5"/>
          <p:cNvSpPr>
            <a:spLocks noGrp="1"/>
          </p:cNvSpPr>
          <p:nvPr>
            <p:ph type="sldNum" sz="quarter" idx="12"/>
          </p:nvPr>
        </p:nvSpPr>
        <p:spPr/>
        <p:txBody>
          <a:bodyPr/>
          <a:lstStyle/>
          <a:p>
            <a:fld id="{C85163B1-B462-4D21-B067-D117512AAFD1}" type="slidenum">
              <a:rPr lang="en-CA" smtClean="0"/>
              <a:t>11</a:t>
            </a:fld>
            <a:endParaRPr lang="en-CA"/>
          </a:p>
        </p:txBody>
      </p:sp>
      <p:sp>
        <p:nvSpPr>
          <p:cNvPr id="7" name="TextBox 6"/>
          <p:cNvSpPr txBox="1"/>
          <p:nvPr/>
        </p:nvSpPr>
        <p:spPr>
          <a:xfrm>
            <a:off x="1047363" y="5745810"/>
            <a:ext cx="9360827" cy="584775"/>
          </a:xfrm>
          <a:prstGeom prst="rect">
            <a:avLst/>
          </a:prstGeom>
          <a:noFill/>
        </p:spPr>
        <p:txBody>
          <a:bodyPr wrap="square" rtlCol="0">
            <a:spAutoFit/>
          </a:bodyPr>
          <a:lstStyle/>
          <a:p>
            <a:r>
              <a:rPr lang="en-CA" sz="1600" dirty="0" smtClean="0"/>
              <a:t>Source:  WHO (February 23, 2020). Q&amp;A </a:t>
            </a:r>
            <a:r>
              <a:rPr lang="en-CA" sz="1600" dirty="0"/>
              <a:t>on coronaviruses (COVID-19</a:t>
            </a:r>
            <a:r>
              <a:rPr lang="en-CA" sz="1600" dirty="0" smtClean="0"/>
              <a:t>) </a:t>
            </a:r>
            <a:r>
              <a:rPr lang="en-CA" sz="1600" dirty="0" smtClean="0">
                <a:hlinkClick r:id="rId3"/>
              </a:rPr>
              <a:t>https</a:t>
            </a:r>
            <a:r>
              <a:rPr lang="en-CA" sz="1600" dirty="0">
                <a:hlinkClick r:id="rId3"/>
              </a:rPr>
              <a:t>://www.who.int/news-room/q-a-detail/q-a-coronaviruses</a:t>
            </a:r>
            <a:endParaRPr lang="en-CA" sz="1600" dirty="0"/>
          </a:p>
        </p:txBody>
      </p:sp>
    </p:spTree>
    <p:extLst>
      <p:ext uri="{BB962C8B-B14F-4D97-AF65-F5344CB8AC3E}">
        <p14:creationId xmlns:p14="http://schemas.microsoft.com/office/powerpoint/2010/main" val="2771488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COVID-19:</a:t>
            </a:r>
            <a:br>
              <a:rPr lang="en-CA" dirty="0"/>
            </a:br>
            <a:r>
              <a:rPr lang="en-CA" dirty="0"/>
              <a:t>Mode of Transmission</a:t>
            </a:r>
          </a:p>
        </p:txBody>
      </p:sp>
      <p:sp>
        <p:nvSpPr>
          <p:cNvPr id="3" name="Content Placeholder 2"/>
          <p:cNvSpPr>
            <a:spLocks noGrp="1"/>
          </p:cNvSpPr>
          <p:nvPr>
            <p:ph idx="1"/>
          </p:nvPr>
        </p:nvSpPr>
        <p:spPr/>
        <p:txBody>
          <a:bodyPr/>
          <a:lstStyle/>
          <a:p>
            <a:pPr marL="274638" indent="-274638">
              <a:lnSpc>
                <a:spcPct val="100000"/>
              </a:lnSpc>
              <a:spcBef>
                <a:spcPts val="0"/>
              </a:spcBef>
              <a:spcAft>
                <a:spcPts val="0"/>
              </a:spcAft>
              <a:buFont typeface="Arial" panose="020B0604020202020204" pitchFamily="34" charset="0"/>
              <a:buChar char="•"/>
            </a:pPr>
            <a:r>
              <a:rPr lang="en-US" sz="2800" dirty="0"/>
              <a:t>It is possible that </a:t>
            </a:r>
            <a:r>
              <a:rPr lang="en-US" sz="2800" dirty="0" smtClean="0"/>
              <a:t>COVID-19 infected </a:t>
            </a:r>
            <a:r>
              <a:rPr lang="en-US" sz="2800" dirty="0"/>
              <a:t>individuals could transmit the virus before significant symptoms develop</a:t>
            </a:r>
          </a:p>
          <a:p>
            <a:pPr marL="180975" indent="-180975">
              <a:buFont typeface="Arial" panose="020B0604020202020204" pitchFamily="34" charset="0"/>
              <a:buChar char="•"/>
            </a:pPr>
            <a:r>
              <a:rPr lang="en-CA" sz="2800" dirty="0" smtClean="0"/>
              <a:t>The </a:t>
            </a:r>
            <a:r>
              <a:rPr lang="en-CA" sz="2800" dirty="0"/>
              <a:t>highest risk of virus spread would be from a person who has symptoms like fever and cough. Human coronaviruses are rarely spread via fecal contamination. </a:t>
            </a:r>
            <a:endParaRPr lang="en-CA" sz="2800" dirty="0" smtClean="0"/>
          </a:p>
          <a:p>
            <a:pPr marL="180975" indent="-180975">
              <a:buFont typeface="Arial" panose="020B0604020202020204" pitchFamily="34" charset="0"/>
              <a:buChar char="•"/>
            </a:pPr>
            <a:endParaRPr lang="en-CA" sz="2800" dirty="0"/>
          </a:p>
          <a:p>
            <a:endParaRPr lang="en-CA" dirty="0"/>
          </a:p>
        </p:txBody>
      </p:sp>
      <p:sp>
        <p:nvSpPr>
          <p:cNvPr id="4" name="Slide Number Placeholder 3"/>
          <p:cNvSpPr>
            <a:spLocks noGrp="1"/>
          </p:cNvSpPr>
          <p:nvPr>
            <p:ph type="sldNum" sz="quarter" idx="12"/>
          </p:nvPr>
        </p:nvSpPr>
        <p:spPr/>
        <p:txBody>
          <a:bodyPr/>
          <a:lstStyle/>
          <a:p>
            <a:fld id="{C85163B1-B462-4D21-B067-D117512AAFD1}" type="slidenum">
              <a:rPr lang="en-CA" smtClean="0"/>
              <a:t>12</a:t>
            </a:fld>
            <a:endParaRPr lang="en-CA"/>
          </a:p>
        </p:txBody>
      </p:sp>
      <p:sp>
        <p:nvSpPr>
          <p:cNvPr id="5" name="TextBox 4"/>
          <p:cNvSpPr txBox="1"/>
          <p:nvPr/>
        </p:nvSpPr>
        <p:spPr>
          <a:xfrm>
            <a:off x="1047363" y="5745810"/>
            <a:ext cx="9360827" cy="584775"/>
          </a:xfrm>
          <a:prstGeom prst="rect">
            <a:avLst/>
          </a:prstGeom>
          <a:noFill/>
        </p:spPr>
        <p:txBody>
          <a:bodyPr wrap="square" rtlCol="0">
            <a:spAutoFit/>
          </a:bodyPr>
          <a:lstStyle/>
          <a:p>
            <a:r>
              <a:rPr lang="en-CA" sz="1600" dirty="0" smtClean="0"/>
              <a:t>Source: Alberta Health (February 2020). Notifiable Disease Management Guidelines – Coronavirus – Novel </a:t>
            </a:r>
          </a:p>
          <a:p>
            <a:r>
              <a:rPr lang="en-CA" sz="1600" dirty="0" smtClean="0"/>
              <a:t>              WHO (February 20 2020). EPI WIN </a:t>
            </a:r>
            <a:r>
              <a:rPr lang="en-CA" sz="1600" dirty="0" err="1" smtClean="0"/>
              <a:t>Powerpoint</a:t>
            </a:r>
            <a:endParaRPr lang="en-CA" sz="1600" dirty="0"/>
          </a:p>
        </p:txBody>
      </p:sp>
    </p:spTree>
    <p:extLst>
      <p:ext uri="{BB962C8B-B14F-4D97-AF65-F5344CB8AC3E}">
        <p14:creationId xmlns:p14="http://schemas.microsoft.com/office/powerpoint/2010/main" val="353817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COVID-19:</a:t>
            </a:r>
            <a:br>
              <a:rPr lang="en-CA" dirty="0"/>
            </a:br>
            <a:r>
              <a:rPr lang="en-CA" dirty="0"/>
              <a:t>Mode of Transmission</a:t>
            </a:r>
          </a:p>
        </p:txBody>
      </p:sp>
      <p:sp>
        <p:nvSpPr>
          <p:cNvPr id="3" name="Content Placeholder 2"/>
          <p:cNvSpPr>
            <a:spLocks noGrp="1"/>
          </p:cNvSpPr>
          <p:nvPr>
            <p:ph idx="1"/>
          </p:nvPr>
        </p:nvSpPr>
        <p:spPr/>
        <p:txBody>
          <a:bodyPr>
            <a:normAutofit/>
          </a:bodyPr>
          <a:lstStyle/>
          <a:p>
            <a:pPr marL="180975" indent="-180975">
              <a:buFont typeface="Arial" panose="020B0604020202020204" pitchFamily="34" charset="0"/>
              <a:buChar char="•"/>
            </a:pPr>
            <a:r>
              <a:rPr lang="en-CA" sz="2400" dirty="0"/>
              <a:t>Person-to-person transmission</a:t>
            </a:r>
          </a:p>
          <a:p>
            <a:pPr marL="473583" lvl="1" indent="-180975">
              <a:buFont typeface="Arial" panose="020B0604020202020204" pitchFamily="34" charset="0"/>
              <a:buChar char="•"/>
            </a:pPr>
            <a:r>
              <a:rPr lang="en-GB" sz="2400" dirty="0"/>
              <a:t>Occurring among close contacts including family members and healthcare workers</a:t>
            </a:r>
          </a:p>
          <a:p>
            <a:pPr marL="180975" indent="-180975">
              <a:buFont typeface="Arial" panose="020B0604020202020204" pitchFamily="34" charset="0"/>
              <a:buChar char="•"/>
            </a:pPr>
            <a:r>
              <a:rPr lang="en-GB" sz="2400" dirty="0"/>
              <a:t>No evidence, to date, of airborne transmission</a:t>
            </a:r>
          </a:p>
          <a:p>
            <a:pPr marL="473583" lvl="1" indent="-180975">
              <a:buFont typeface="Arial" panose="020B0604020202020204" pitchFamily="34" charset="0"/>
              <a:buChar char="•"/>
            </a:pPr>
            <a:r>
              <a:rPr lang="en-CA" sz="2400" dirty="0"/>
              <a:t>Although </a:t>
            </a:r>
            <a:r>
              <a:rPr lang="en-CA" sz="2400" dirty="0" smtClean="0"/>
              <a:t>an aerosol-generating </a:t>
            </a:r>
            <a:r>
              <a:rPr lang="en-CA" sz="2400" dirty="0"/>
              <a:t>medical procedure (AGMP) has the potential to cause airborne transmission </a:t>
            </a:r>
            <a:endParaRPr lang="en-GB" sz="2400" dirty="0"/>
          </a:p>
          <a:p>
            <a:pPr marL="180975" indent="-180975">
              <a:buFont typeface="Arial" panose="020B0604020202020204" pitchFamily="34" charset="0"/>
              <a:buChar char="•"/>
            </a:pPr>
            <a:r>
              <a:rPr lang="en-GB" sz="2400" u="sng" dirty="0"/>
              <a:t>Faecal-oral route</a:t>
            </a:r>
            <a:r>
              <a:rPr lang="en-GB" sz="2400" dirty="0"/>
              <a:t>: RNA has been detected in stool of infected patients but no live virus recovery has been achieved to date</a:t>
            </a:r>
            <a:endParaRPr lang="en-CA" sz="2400" dirty="0"/>
          </a:p>
        </p:txBody>
      </p:sp>
      <p:sp>
        <p:nvSpPr>
          <p:cNvPr id="4" name="Slide Number Placeholder 3"/>
          <p:cNvSpPr>
            <a:spLocks noGrp="1"/>
          </p:cNvSpPr>
          <p:nvPr>
            <p:ph type="sldNum" sz="quarter" idx="12"/>
          </p:nvPr>
        </p:nvSpPr>
        <p:spPr/>
        <p:txBody>
          <a:bodyPr/>
          <a:lstStyle/>
          <a:p>
            <a:fld id="{C85163B1-B462-4D21-B067-D117512AAFD1}" type="slidenum">
              <a:rPr lang="en-CA" smtClean="0"/>
              <a:t>13</a:t>
            </a:fld>
            <a:endParaRPr lang="en-CA"/>
          </a:p>
        </p:txBody>
      </p:sp>
      <p:sp>
        <p:nvSpPr>
          <p:cNvPr id="5" name="Rectangle 4"/>
          <p:cNvSpPr/>
          <p:nvPr/>
        </p:nvSpPr>
        <p:spPr>
          <a:xfrm>
            <a:off x="881576" y="5654302"/>
            <a:ext cx="10639864" cy="646331"/>
          </a:xfrm>
          <a:prstGeom prst="rect">
            <a:avLst/>
          </a:prstGeom>
        </p:spPr>
        <p:txBody>
          <a:bodyPr wrap="square">
            <a:spAutoFit/>
          </a:bodyPr>
          <a:lstStyle/>
          <a:p>
            <a:r>
              <a:rPr lang="en-CA" dirty="0"/>
              <a:t>Source: Alberta Health (February 2020). Notifiable Disease Management Guidelines – Coronavirus – </a:t>
            </a:r>
            <a:r>
              <a:rPr lang="en-CA" dirty="0" smtClean="0"/>
              <a:t>Novel. </a:t>
            </a:r>
            <a:endParaRPr lang="en-CA" dirty="0"/>
          </a:p>
          <a:p>
            <a:r>
              <a:rPr lang="en-CA" dirty="0"/>
              <a:t>              </a:t>
            </a:r>
            <a:r>
              <a:rPr lang="en-CA" dirty="0" smtClean="0"/>
              <a:t>World Health Organization </a:t>
            </a:r>
            <a:r>
              <a:rPr lang="en-CA" dirty="0"/>
              <a:t>(February 20 2020). EPI WIN </a:t>
            </a:r>
            <a:r>
              <a:rPr lang="en-CA" dirty="0" smtClean="0"/>
              <a:t>Power point.</a:t>
            </a:r>
            <a:endParaRPr lang="en-CA" dirty="0"/>
          </a:p>
        </p:txBody>
      </p:sp>
    </p:spTree>
    <p:extLst>
      <p:ext uri="{BB962C8B-B14F-4D97-AF65-F5344CB8AC3E}">
        <p14:creationId xmlns:p14="http://schemas.microsoft.com/office/powerpoint/2010/main" val="731267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COVID-19: </a:t>
            </a:r>
            <a:r>
              <a:rPr lang="en-CA" dirty="0" smtClean="0"/>
              <a:t/>
            </a:r>
            <a:br>
              <a:rPr lang="en-CA" dirty="0" smtClean="0"/>
            </a:br>
            <a:r>
              <a:rPr lang="en-CA" dirty="0" smtClean="0"/>
              <a:t>Incubation period</a:t>
            </a:r>
            <a:endParaRPr lang="en-CA" dirty="0"/>
          </a:p>
        </p:txBody>
      </p:sp>
      <p:sp>
        <p:nvSpPr>
          <p:cNvPr id="4" name="Content Placeholder 2"/>
          <p:cNvSpPr txBox="1">
            <a:spLocks noGrp="1"/>
          </p:cNvSpPr>
          <p:nvPr>
            <p:ph sz="half" idx="1"/>
          </p:nvPr>
        </p:nvSpPr>
        <p:spPr>
          <a:xfrm>
            <a:off x="1097280" y="2618120"/>
            <a:ext cx="4058529" cy="402336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CA" sz="2400" dirty="0" smtClean="0"/>
              <a:t>Current estimates indicate a range from 0-14 days</a:t>
            </a:r>
          </a:p>
          <a:p>
            <a:r>
              <a:rPr lang="en-GB" sz="2400" dirty="0"/>
              <a:t>Average </a:t>
            </a:r>
            <a:r>
              <a:rPr lang="en-GB" sz="2400" dirty="0" smtClean="0"/>
              <a:t>estimates of infection </a:t>
            </a:r>
            <a:r>
              <a:rPr lang="en-GB" sz="2400" dirty="0"/>
              <a:t>and illness onset have been estimated at around 5 – 6 days.  </a:t>
            </a:r>
          </a:p>
        </p:txBody>
      </p:sp>
      <p:sp>
        <p:nvSpPr>
          <p:cNvPr id="6" name="Content Placeholder 5"/>
          <p:cNvSpPr>
            <a:spLocks noGrp="1"/>
          </p:cNvSpPr>
          <p:nvPr>
            <p:ph sz="half" idx="2"/>
          </p:nvPr>
        </p:nvSpPr>
        <p:spPr>
          <a:xfrm>
            <a:off x="6019179" y="2613586"/>
            <a:ext cx="3792367" cy="4023360"/>
          </a:xfrm>
        </p:spPr>
        <p:txBody>
          <a:bodyPr>
            <a:normAutofit/>
          </a:bodyPr>
          <a:lstStyle/>
          <a:p>
            <a:pPr marL="180975" indent="-180975">
              <a:buFont typeface="Arial" panose="020B0604020202020204" pitchFamily="34" charset="0"/>
              <a:buChar char="•"/>
            </a:pPr>
            <a:r>
              <a:rPr lang="en-CA" sz="2400" dirty="0"/>
              <a:t>Allowing for variability and recall error and to establish consistency with the </a:t>
            </a:r>
            <a:r>
              <a:rPr lang="en-CA" sz="2400" dirty="0" smtClean="0"/>
              <a:t>WHO’s </a:t>
            </a:r>
            <a:r>
              <a:rPr lang="en-CA" sz="2400" dirty="0"/>
              <a:t>COVID-19 case definition, exposure history based on the prior 14 days is recommended at this time. </a:t>
            </a:r>
            <a:endParaRPr lang="en-GB" sz="2400" dirty="0"/>
          </a:p>
          <a:p>
            <a:pPr marL="180975" indent="-180975">
              <a:buFont typeface="Arial" panose="020B0604020202020204" pitchFamily="34" charset="0"/>
              <a:buChar char="•"/>
            </a:pPr>
            <a:endParaRPr lang="en-GB" sz="2400" dirty="0"/>
          </a:p>
        </p:txBody>
      </p:sp>
      <p:sp>
        <p:nvSpPr>
          <p:cNvPr id="5" name="Espace réservé du texte 3"/>
          <p:cNvSpPr txBox="1">
            <a:spLocks/>
          </p:cNvSpPr>
          <p:nvPr/>
        </p:nvSpPr>
        <p:spPr>
          <a:xfrm>
            <a:off x="1691929" y="5866537"/>
            <a:ext cx="9211586" cy="582376"/>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1600" dirty="0" smtClean="0">
                <a:solidFill>
                  <a:schemeClr val="tx1"/>
                </a:solidFill>
              </a:rPr>
              <a:t>Cowling BJ, Leung GM.  Epidemiological research priorities for public health control of the ongoing global novel coronavirus (2019 </a:t>
            </a:r>
            <a:r>
              <a:rPr lang="en-GB" sz="1600" dirty="0" err="1" smtClean="0">
                <a:solidFill>
                  <a:schemeClr val="tx1"/>
                </a:solidFill>
              </a:rPr>
              <a:t>nCoV</a:t>
            </a:r>
            <a:r>
              <a:rPr lang="en-GB" sz="1600" dirty="0" smtClean="0">
                <a:solidFill>
                  <a:schemeClr val="tx1"/>
                </a:solidFill>
              </a:rPr>
              <a:t>) outbreak.  Euro </a:t>
            </a:r>
            <a:r>
              <a:rPr lang="en-GB" sz="1600" dirty="0" err="1" smtClean="0">
                <a:solidFill>
                  <a:schemeClr val="tx1"/>
                </a:solidFill>
              </a:rPr>
              <a:t>Surveill</a:t>
            </a:r>
            <a:r>
              <a:rPr lang="en-GB" sz="1600" dirty="0" smtClean="0">
                <a:solidFill>
                  <a:schemeClr val="tx1"/>
                </a:solidFill>
              </a:rPr>
              <a:t> 2020;26(6)</a:t>
            </a:r>
            <a:endParaRPr lang="en-GB" sz="1600" dirty="0">
              <a:solidFill>
                <a:schemeClr val="tx1"/>
              </a:solidFill>
            </a:endParaRPr>
          </a:p>
        </p:txBody>
      </p:sp>
      <p:sp>
        <p:nvSpPr>
          <p:cNvPr id="7" name="TextBox 6"/>
          <p:cNvSpPr txBox="1"/>
          <p:nvPr/>
        </p:nvSpPr>
        <p:spPr>
          <a:xfrm>
            <a:off x="1023713" y="1925309"/>
            <a:ext cx="9532757" cy="461665"/>
          </a:xfrm>
          <a:prstGeom prst="rect">
            <a:avLst/>
          </a:prstGeom>
          <a:noFill/>
        </p:spPr>
        <p:txBody>
          <a:bodyPr wrap="square" rtlCol="0">
            <a:spAutoFit/>
          </a:bodyPr>
          <a:lstStyle/>
          <a:p>
            <a:r>
              <a:rPr lang="en-GB" sz="2400" dirty="0">
                <a:solidFill>
                  <a:schemeClr val="tx1">
                    <a:lumMod val="65000"/>
                    <a:lumOff val="35000"/>
                  </a:schemeClr>
                </a:solidFill>
              </a:rPr>
              <a:t>The lag time between infection and reporting confirmed case</a:t>
            </a:r>
            <a:endParaRPr lang="en-CA" sz="2400" dirty="0">
              <a:solidFill>
                <a:schemeClr val="tx1">
                  <a:lumMod val="65000"/>
                  <a:lumOff val="35000"/>
                </a:schemeClr>
              </a:solidFill>
            </a:endParaRPr>
          </a:p>
        </p:txBody>
      </p:sp>
      <p:sp>
        <p:nvSpPr>
          <p:cNvPr id="9" name="Slide Number Placeholder 8"/>
          <p:cNvSpPr>
            <a:spLocks noGrp="1"/>
          </p:cNvSpPr>
          <p:nvPr>
            <p:ph type="sldNum" sz="quarter" idx="12"/>
          </p:nvPr>
        </p:nvSpPr>
        <p:spPr/>
        <p:txBody>
          <a:bodyPr/>
          <a:lstStyle/>
          <a:p>
            <a:fld id="{C85163B1-B462-4D21-B067-D117512AAFD1}" type="slidenum">
              <a:rPr lang="en-CA" smtClean="0"/>
              <a:t>14</a:t>
            </a:fld>
            <a:endParaRPr lang="en-CA"/>
          </a:p>
        </p:txBody>
      </p:sp>
      <p:sp>
        <p:nvSpPr>
          <p:cNvPr id="11" name="TextBox 10"/>
          <p:cNvSpPr txBox="1"/>
          <p:nvPr/>
        </p:nvSpPr>
        <p:spPr>
          <a:xfrm>
            <a:off x="1792586" y="5635391"/>
            <a:ext cx="10779659" cy="338554"/>
          </a:xfrm>
          <a:prstGeom prst="rect">
            <a:avLst/>
          </a:prstGeom>
          <a:noFill/>
        </p:spPr>
        <p:txBody>
          <a:bodyPr wrap="square" rtlCol="0">
            <a:spAutoFit/>
          </a:bodyPr>
          <a:lstStyle/>
          <a:p>
            <a:r>
              <a:rPr lang="en-CA" sz="1600" dirty="0" smtClean="0"/>
              <a:t>Source: Alberta Health (February 2020). Notifiable Disease Management Guidelines – Coronavirus - Novel</a:t>
            </a:r>
            <a:endParaRPr lang="en-CA" sz="1600" dirty="0"/>
          </a:p>
        </p:txBody>
      </p:sp>
      <p:sp>
        <p:nvSpPr>
          <p:cNvPr id="10" name="TextBox 9"/>
          <p:cNvSpPr txBox="1"/>
          <p:nvPr/>
        </p:nvSpPr>
        <p:spPr>
          <a:xfrm>
            <a:off x="9872293" y="320287"/>
            <a:ext cx="1809345" cy="369332"/>
          </a:xfrm>
          <a:prstGeom prst="rect">
            <a:avLst/>
          </a:prstGeom>
          <a:noFill/>
        </p:spPr>
        <p:txBody>
          <a:bodyPr wrap="square" rtlCol="0">
            <a:spAutoFit/>
          </a:bodyPr>
          <a:lstStyle/>
          <a:p>
            <a:r>
              <a:rPr lang="en-CA" b="1" dirty="0" smtClean="0">
                <a:solidFill>
                  <a:srgbClr val="FF0000"/>
                </a:solidFill>
              </a:rPr>
              <a:t>Update</a:t>
            </a:r>
            <a:endParaRPr lang="en-CA" b="1" dirty="0">
              <a:solidFill>
                <a:srgbClr val="FF0000"/>
              </a:solidFill>
            </a:endParaRPr>
          </a:p>
        </p:txBody>
      </p:sp>
    </p:spTree>
    <p:extLst>
      <p:ext uri="{BB962C8B-B14F-4D97-AF65-F5344CB8AC3E}">
        <p14:creationId xmlns:p14="http://schemas.microsoft.com/office/powerpoint/2010/main" val="846792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COVID-19: </a:t>
            </a:r>
            <a:r>
              <a:rPr lang="en-CA" dirty="0" smtClean="0"/>
              <a:t/>
            </a:r>
            <a:br>
              <a:rPr lang="en-CA" dirty="0" smtClean="0"/>
            </a:br>
            <a:r>
              <a:rPr lang="en-CA" dirty="0" smtClean="0"/>
              <a:t>Clinical Presentation</a:t>
            </a:r>
            <a:endParaRPr lang="en-CA" dirty="0"/>
          </a:p>
        </p:txBody>
      </p:sp>
      <p:sp>
        <p:nvSpPr>
          <p:cNvPr id="3" name="Content Placeholder 2"/>
          <p:cNvSpPr>
            <a:spLocks noGrp="1"/>
          </p:cNvSpPr>
          <p:nvPr>
            <p:ph sz="half" idx="1"/>
          </p:nvPr>
        </p:nvSpPr>
        <p:spPr>
          <a:xfrm>
            <a:off x="1280160" y="2382328"/>
            <a:ext cx="4937760" cy="4023360"/>
          </a:xfrm>
        </p:spPr>
        <p:txBody>
          <a:bodyPr>
            <a:normAutofit/>
          </a:bodyPr>
          <a:lstStyle/>
          <a:p>
            <a:r>
              <a:rPr lang="en-CA" sz="2400" dirty="0"/>
              <a:t>Symptoms have </a:t>
            </a:r>
            <a:r>
              <a:rPr lang="en-CA" sz="2400" dirty="0" smtClean="0"/>
              <a:t>range from mild </a:t>
            </a:r>
            <a:r>
              <a:rPr lang="en-CA" sz="2400" dirty="0"/>
              <a:t>to severe respiratory illness </a:t>
            </a:r>
          </a:p>
          <a:p>
            <a:pPr lvl="1"/>
            <a:r>
              <a:rPr lang="en-CA" sz="2400" dirty="0" smtClean="0"/>
              <a:t>Fever (&gt;90% of cases)</a:t>
            </a:r>
            <a:endParaRPr lang="en-CA" sz="2400" dirty="0"/>
          </a:p>
          <a:p>
            <a:pPr lvl="1"/>
            <a:r>
              <a:rPr lang="en-CA" sz="2400" dirty="0" smtClean="0"/>
              <a:t>Dry cough (80%)</a:t>
            </a:r>
            <a:endParaRPr lang="en-CA" sz="2400" dirty="0"/>
          </a:p>
          <a:p>
            <a:pPr lvl="1"/>
            <a:r>
              <a:rPr lang="en-CA" sz="2400" dirty="0"/>
              <a:t>Shortness of </a:t>
            </a:r>
            <a:r>
              <a:rPr lang="en-CA" sz="2400" dirty="0" smtClean="0"/>
              <a:t>breath (20%)</a:t>
            </a:r>
          </a:p>
        </p:txBody>
      </p:sp>
      <p:sp>
        <p:nvSpPr>
          <p:cNvPr id="7" name="Content Placeholder 6"/>
          <p:cNvSpPr>
            <a:spLocks noGrp="1"/>
          </p:cNvSpPr>
          <p:nvPr>
            <p:ph sz="half" idx="2"/>
          </p:nvPr>
        </p:nvSpPr>
        <p:spPr>
          <a:xfrm>
            <a:off x="6274723" y="2382328"/>
            <a:ext cx="4937760" cy="4023360"/>
          </a:xfrm>
        </p:spPr>
        <p:txBody>
          <a:bodyPr>
            <a:normAutofit/>
          </a:bodyPr>
          <a:lstStyle/>
          <a:p>
            <a:pPr marL="0" indent="0">
              <a:spcBef>
                <a:spcPts val="0"/>
              </a:spcBef>
              <a:buNone/>
            </a:pPr>
            <a:r>
              <a:rPr lang="en-CA" sz="2400" dirty="0"/>
              <a:t>Complications include:</a:t>
            </a:r>
          </a:p>
          <a:p>
            <a:pPr marL="473583" lvl="1" indent="-180975">
              <a:spcBef>
                <a:spcPts val="0"/>
              </a:spcBef>
              <a:buFont typeface="Arial" panose="020B0604020202020204" pitchFamily="34" charset="0"/>
              <a:buChar char="•"/>
            </a:pPr>
            <a:r>
              <a:rPr lang="en-CA" sz="2400" dirty="0" smtClean="0"/>
              <a:t>severe </a:t>
            </a:r>
            <a:r>
              <a:rPr lang="en-CA" sz="2400" dirty="0"/>
              <a:t>pneumonia,</a:t>
            </a:r>
          </a:p>
          <a:p>
            <a:pPr marL="473583" lvl="1" indent="-180975">
              <a:spcBef>
                <a:spcPts val="0"/>
              </a:spcBef>
              <a:buFont typeface="Arial" panose="020B0604020202020204" pitchFamily="34" charset="0"/>
              <a:buChar char="•"/>
            </a:pPr>
            <a:r>
              <a:rPr lang="en-CA" sz="2400" dirty="0"/>
              <a:t>acute respiratory distress syndrome, </a:t>
            </a:r>
          </a:p>
          <a:p>
            <a:pPr marL="473583" lvl="1" indent="-180975">
              <a:spcBef>
                <a:spcPts val="0"/>
              </a:spcBef>
              <a:buFont typeface="Arial" panose="020B0604020202020204" pitchFamily="34" charset="0"/>
              <a:buChar char="•"/>
            </a:pPr>
            <a:r>
              <a:rPr lang="en-CA" sz="2400" dirty="0"/>
              <a:t>sepsis, </a:t>
            </a:r>
          </a:p>
          <a:p>
            <a:pPr marL="473583" lvl="1" indent="-180975">
              <a:spcBef>
                <a:spcPts val="0"/>
              </a:spcBef>
              <a:buFont typeface="Arial" panose="020B0604020202020204" pitchFamily="34" charset="0"/>
              <a:buChar char="•"/>
            </a:pPr>
            <a:r>
              <a:rPr lang="en-CA" sz="2400" dirty="0"/>
              <a:t>septic shock, </a:t>
            </a:r>
          </a:p>
          <a:p>
            <a:pPr marL="473583" lvl="1" indent="-180975">
              <a:spcBef>
                <a:spcPts val="0"/>
              </a:spcBef>
              <a:buFont typeface="Arial" panose="020B0604020202020204" pitchFamily="34" charset="0"/>
              <a:buChar char="•"/>
            </a:pPr>
            <a:r>
              <a:rPr lang="en-CA" sz="2400" dirty="0"/>
              <a:t>multi-organ </a:t>
            </a:r>
            <a:r>
              <a:rPr lang="en-CA" sz="2400" dirty="0" smtClean="0"/>
              <a:t>failure</a:t>
            </a:r>
          </a:p>
          <a:p>
            <a:pPr marL="473583" lvl="1" indent="-180975">
              <a:spcBef>
                <a:spcPts val="0"/>
              </a:spcBef>
              <a:buFont typeface="Arial" panose="020B0604020202020204" pitchFamily="34" charset="0"/>
              <a:buChar char="•"/>
            </a:pPr>
            <a:r>
              <a:rPr lang="en-CA" sz="2400" dirty="0" smtClean="0"/>
              <a:t>death</a:t>
            </a:r>
            <a:endParaRPr lang="en-CA" sz="2400" dirty="0"/>
          </a:p>
          <a:p>
            <a:endParaRPr lang="en-CA" dirty="0"/>
          </a:p>
        </p:txBody>
      </p:sp>
      <p:sp>
        <p:nvSpPr>
          <p:cNvPr id="5" name="Slide Number Placeholder 4"/>
          <p:cNvSpPr>
            <a:spLocks noGrp="1"/>
          </p:cNvSpPr>
          <p:nvPr>
            <p:ph type="sldNum" sz="quarter" idx="12"/>
          </p:nvPr>
        </p:nvSpPr>
        <p:spPr/>
        <p:txBody>
          <a:bodyPr/>
          <a:lstStyle/>
          <a:p>
            <a:fld id="{C85163B1-B462-4D21-B067-D117512AAFD1}" type="slidenum">
              <a:rPr lang="en-CA" smtClean="0"/>
              <a:t>15</a:t>
            </a:fld>
            <a:endParaRPr lang="en-CA"/>
          </a:p>
        </p:txBody>
      </p:sp>
      <p:sp>
        <p:nvSpPr>
          <p:cNvPr id="6" name="TextBox 5"/>
          <p:cNvSpPr txBox="1"/>
          <p:nvPr/>
        </p:nvSpPr>
        <p:spPr>
          <a:xfrm>
            <a:off x="1042525" y="5960534"/>
            <a:ext cx="9229417" cy="338554"/>
          </a:xfrm>
          <a:prstGeom prst="rect">
            <a:avLst/>
          </a:prstGeom>
          <a:noFill/>
        </p:spPr>
        <p:txBody>
          <a:bodyPr wrap="square" rtlCol="0">
            <a:spAutoFit/>
          </a:bodyPr>
          <a:lstStyle/>
          <a:p>
            <a:r>
              <a:rPr lang="en-CA" sz="1600" dirty="0" smtClean="0"/>
              <a:t>Source: Alberta Health (February 2020). Notifiable Disease Management Guidelines – Coronavirus - Novel</a:t>
            </a:r>
            <a:endParaRPr lang="en-CA" sz="1600" dirty="0"/>
          </a:p>
        </p:txBody>
      </p:sp>
    </p:spTree>
    <p:extLst>
      <p:ext uri="{BB962C8B-B14F-4D97-AF65-F5344CB8AC3E}">
        <p14:creationId xmlns:p14="http://schemas.microsoft.com/office/powerpoint/2010/main" val="72380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COVID-19:</a:t>
            </a:r>
            <a:br>
              <a:rPr lang="en-CA" dirty="0" smtClean="0"/>
            </a:br>
            <a:r>
              <a:rPr lang="en-CA" dirty="0" smtClean="0"/>
              <a:t>Treatment</a:t>
            </a:r>
            <a:endParaRPr lang="en-CA" dirty="0"/>
          </a:p>
        </p:txBody>
      </p:sp>
      <p:sp>
        <p:nvSpPr>
          <p:cNvPr id="3" name="Content Placeholder 2"/>
          <p:cNvSpPr>
            <a:spLocks noGrp="1"/>
          </p:cNvSpPr>
          <p:nvPr>
            <p:ph idx="1"/>
          </p:nvPr>
        </p:nvSpPr>
        <p:spPr/>
        <p:txBody>
          <a:bodyPr/>
          <a:lstStyle/>
          <a:p>
            <a:r>
              <a:rPr lang="en-CA" sz="2400" dirty="0"/>
              <a:t>There are no specific treatments for illnesses caused by human coronaviruses. Most people </a:t>
            </a:r>
            <a:r>
              <a:rPr lang="en-CA" sz="2400" dirty="0" smtClean="0"/>
              <a:t>with COVID-19 will </a:t>
            </a:r>
            <a:r>
              <a:rPr lang="en-CA" sz="2400" dirty="0"/>
              <a:t>recover on their own.</a:t>
            </a:r>
          </a:p>
          <a:p>
            <a:pPr lvl="1"/>
            <a:r>
              <a:rPr lang="en-CA" sz="2400" dirty="0"/>
              <a:t>No vaccine to protect against COVID-19 </a:t>
            </a:r>
            <a:endParaRPr lang="en-CA" sz="2400" dirty="0" smtClean="0"/>
          </a:p>
          <a:p>
            <a:pPr lvl="1"/>
            <a:r>
              <a:rPr lang="en-CA" sz="2400" dirty="0" smtClean="0"/>
              <a:t>Symptoms are treated</a:t>
            </a:r>
          </a:p>
          <a:p>
            <a:pPr marL="895350" lvl="2" indent="-182563"/>
            <a:r>
              <a:rPr lang="en-CA" sz="2400" dirty="0" smtClean="0"/>
              <a:t>Dehydrated -&gt; I.V. fluids</a:t>
            </a:r>
          </a:p>
          <a:p>
            <a:pPr marL="895350" lvl="2" indent="-182563"/>
            <a:r>
              <a:rPr lang="en-CA" sz="2400" dirty="0" smtClean="0"/>
              <a:t>Fever -&gt; antipyretic</a:t>
            </a:r>
          </a:p>
          <a:p>
            <a:pPr marL="895350" lvl="2" indent="-182563"/>
            <a:r>
              <a:rPr lang="en-CA" sz="2400" dirty="0" smtClean="0"/>
              <a:t>Difficulty breathing -&gt; oxygen, intubate</a:t>
            </a:r>
            <a:endParaRPr lang="en-CA" sz="2400" dirty="0"/>
          </a:p>
          <a:p>
            <a:pPr lvl="1"/>
            <a:r>
              <a:rPr lang="en-CA" sz="2400" dirty="0" smtClean="0"/>
              <a:t>The </a:t>
            </a:r>
            <a:r>
              <a:rPr lang="en-CA" sz="2400" dirty="0"/>
              <a:t>flu vaccine will not protect against coronaviruses</a:t>
            </a:r>
          </a:p>
          <a:p>
            <a:endParaRPr lang="en-CA" dirty="0"/>
          </a:p>
        </p:txBody>
      </p:sp>
      <p:sp>
        <p:nvSpPr>
          <p:cNvPr id="4" name="Slide Number Placeholder 3"/>
          <p:cNvSpPr>
            <a:spLocks noGrp="1"/>
          </p:cNvSpPr>
          <p:nvPr>
            <p:ph type="sldNum" sz="quarter" idx="12"/>
          </p:nvPr>
        </p:nvSpPr>
        <p:spPr/>
        <p:txBody>
          <a:bodyPr/>
          <a:lstStyle/>
          <a:p>
            <a:fld id="{C85163B1-B462-4D21-B067-D117512AAFD1}" type="slidenum">
              <a:rPr lang="en-CA" smtClean="0"/>
              <a:t>16</a:t>
            </a:fld>
            <a:endParaRPr lang="en-CA"/>
          </a:p>
        </p:txBody>
      </p:sp>
      <p:sp>
        <p:nvSpPr>
          <p:cNvPr id="5" name="TextBox 4"/>
          <p:cNvSpPr txBox="1"/>
          <p:nvPr/>
        </p:nvSpPr>
        <p:spPr>
          <a:xfrm>
            <a:off x="1231272" y="5977468"/>
            <a:ext cx="10779659" cy="338554"/>
          </a:xfrm>
          <a:prstGeom prst="rect">
            <a:avLst/>
          </a:prstGeom>
          <a:noFill/>
        </p:spPr>
        <p:txBody>
          <a:bodyPr wrap="square" rtlCol="0">
            <a:spAutoFit/>
          </a:bodyPr>
          <a:lstStyle/>
          <a:p>
            <a:r>
              <a:rPr lang="en-CA" sz="1600" dirty="0" smtClean="0"/>
              <a:t>Source: Alberta Health (February 2020). Notifiable Disease Management Guidelines – Coronavirus - Novel</a:t>
            </a:r>
            <a:endParaRPr lang="en-CA" sz="1600" dirty="0"/>
          </a:p>
        </p:txBody>
      </p:sp>
    </p:spTree>
    <p:extLst>
      <p:ext uri="{BB962C8B-B14F-4D97-AF65-F5344CB8AC3E}">
        <p14:creationId xmlns:p14="http://schemas.microsoft.com/office/powerpoint/2010/main" val="2595592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COVID-19 </a:t>
            </a:r>
            <a:r>
              <a:rPr lang="en-US" dirty="0"/>
              <a:t>estimates on clinical severity </a:t>
            </a:r>
            <a:r>
              <a:rPr lang="en-US" sz="3200" dirty="0"/>
              <a:t>(n=17185)</a:t>
            </a:r>
            <a:endParaRPr lang="en-CA" sz="3200" dirty="0"/>
          </a:p>
        </p:txBody>
      </p:sp>
      <p:graphicFrame>
        <p:nvGraphicFramePr>
          <p:cNvPr id="10" name="Content Placeholder 9">
            <a:extLst>
              <a:ext uri="{FF2B5EF4-FFF2-40B4-BE49-F238E27FC236}">
                <a16:creationId xmlns:a16="http://schemas.microsoft.com/office/drawing/2014/main" id="{54C63BC9-6903-4115-8C83-D218BD8BF97D}"/>
              </a:ext>
            </a:extLst>
          </p:cNvPr>
          <p:cNvGraphicFramePr>
            <a:graphicFrameLocks noGrp="1"/>
          </p:cNvGraphicFramePr>
          <p:nvPr>
            <p:ph idx="1"/>
            <p:extLst>
              <p:ext uri="{D42A27DB-BD31-4B8C-83A1-F6EECF244321}">
                <p14:modId xmlns:p14="http://schemas.microsoft.com/office/powerpoint/2010/main" val="2437562291"/>
              </p:ext>
            </p:extLst>
          </p:nvPr>
        </p:nvGraphicFramePr>
        <p:xfrm>
          <a:off x="2717696" y="1926672"/>
          <a:ext cx="4509897" cy="4050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4" descr="Image result for patient intensive care icon">
            <a:extLst>
              <a:ext uri="{FF2B5EF4-FFF2-40B4-BE49-F238E27FC236}">
                <a16:creationId xmlns:a16="http://schemas.microsoft.com/office/drawing/2014/main" id="{953852FF-FC7D-49A0-BFE3-B36A9E2BCA1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5385" t="14230" r="13846" b="20055"/>
          <a:stretch/>
        </p:blipFill>
        <p:spPr bwMode="auto">
          <a:xfrm>
            <a:off x="6570500" y="1879722"/>
            <a:ext cx="1412705" cy="14127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9"/>
          <a:stretch>
            <a:fillRect/>
          </a:stretch>
        </p:blipFill>
        <p:spPr>
          <a:xfrm>
            <a:off x="7098107" y="3339377"/>
            <a:ext cx="1108580" cy="1113810"/>
          </a:xfrm>
          <a:prstGeom prst="rect">
            <a:avLst/>
          </a:prstGeom>
        </p:spPr>
      </p:pic>
      <p:pic>
        <p:nvPicPr>
          <p:cNvPr id="13" name="Picture 12"/>
          <p:cNvPicPr>
            <a:picLocks noChangeAspect="1"/>
          </p:cNvPicPr>
          <p:nvPr/>
        </p:nvPicPr>
        <p:blipFill>
          <a:blip r:embed="rId10"/>
          <a:stretch>
            <a:fillRect/>
          </a:stretch>
        </p:blipFill>
        <p:spPr>
          <a:xfrm>
            <a:off x="7983205" y="4816708"/>
            <a:ext cx="621846" cy="1085182"/>
          </a:xfrm>
          <a:prstGeom prst="rect">
            <a:avLst/>
          </a:prstGeom>
        </p:spPr>
      </p:pic>
      <p:sp>
        <p:nvSpPr>
          <p:cNvPr id="3" name="Slide Number Placeholder 2"/>
          <p:cNvSpPr>
            <a:spLocks noGrp="1"/>
          </p:cNvSpPr>
          <p:nvPr>
            <p:ph type="sldNum" sz="quarter" idx="12"/>
          </p:nvPr>
        </p:nvSpPr>
        <p:spPr/>
        <p:txBody>
          <a:bodyPr/>
          <a:lstStyle/>
          <a:p>
            <a:fld id="{C85163B1-B462-4D21-B067-D117512AAFD1}" type="slidenum">
              <a:rPr lang="en-CA" smtClean="0"/>
              <a:t>17</a:t>
            </a:fld>
            <a:endParaRPr lang="en-CA"/>
          </a:p>
        </p:txBody>
      </p:sp>
      <p:sp>
        <p:nvSpPr>
          <p:cNvPr id="5" name="Rectangle 4"/>
          <p:cNvSpPr/>
          <p:nvPr/>
        </p:nvSpPr>
        <p:spPr>
          <a:xfrm>
            <a:off x="2529822" y="6002443"/>
            <a:ext cx="8081356" cy="338554"/>
          </a:xfrm>
          <a:prstGeom prst="rect">
            <a:avLst/>
          </a:prstGeom>
        </p:spPr>
        <p:txBody>
          <a:bodyPr wrap="square">
            <a:spAutoFit/>
          </a:bodyPr>
          <a:lstStyle/>
          <a:p>
            <a:r>
              <a:rPr lang="en-CA" sz="1600" dirty="0" smtClean="0"/>
              <a:t>Source: World </a:t>
            </a:r>
            <a:r>
              <a:rPr lang="en-CA" sz="1600" dirty="0"/>
              <a:t>Health Organization (February 20 2020). EPI WIN Power point.</a:t>
            </a:r>
          </a:p>
        </p:txBody>
      </p:sp>
    </p:spTree>
    <p:extLst>
      <p:ext uri="{BB962C8B-B14F-4D97-AF65-F5344CB8AC3E}">
        <p14:creationId xmlns:p14="http://schemas.microsoft.com/office/powerpoint/2010/main" val="927453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COVID-19: </a:t>
            </a:r>
            <a:r>
              <a:rPr lang="en-CA" dirty="0" smtClean="0"/>
              <a:t/>
            </a:r>
            <a:br>
              <a:rPr lang="en-CA" dirty="0" smtClean="0"/>
            </a:br>
            <a:r>
              <a:rPr lang="en-CA" dirty="0"/>
              <a:t>E</a:t>
            </a:r>
            <a:r>
              <a:rPr lang="en-CA" dirty="0" smtClean="0"/>
              <a:t>xposure Criteria</a:t>
            </a:r>
            <a:endParaRPr lang="en-CA" dirty="0"/>
          </a:p>
        </p:txBody>
      </p:sp>
      <p:sp>
        <p:nvSpPr>
          <p:cNvPr id="3" name="Content Placeholder 2"/>
          <p:cNvSpPr>
            <a:spLocks noGrp="1"/>
          </p:cNvSpPr>
          <p:nvPr>
            <p:ph idx="1"/>
          </p:nvPr>
        </p:nvSpPr>
        <p:spPr>
          <a:xfrm>
            <a:off x="1096043" y="1900489"/>
            <a:ext cx="10058400" cy="4162686"/>
          </a:xfrm>
        </p:spPr>
        <p:txBody>
          <a:bodyPr>
            <a:normAutofit lnSpcReduction="10000"/>
          </a:bodyPr>
          <a:lstStyle/>
          <a:p>
            <a:pPr marL="0" lvl="1" indent="0">
              <a:buNone/>
            </a:pPr>
            <a:r>
              <a:rPr lang="en-CA" sz="2400" dirty="0">
                <a:solidFill>
                  <a:prstClr val="black"/>
                </a:solidFill>
              </a:rPr>
              <a:t>In the 14 days(D) before onset of illness, a person who</a:t>
            </a:r>
            <a:r>
              <a:rPr lang="en-CA" sz="2400" dirty="0" smtClean="0">
                <a:solidFill>
                  <a:prstClr val="black"/>
                </a:solidFill>
              </a:rPr>
              <a:t>:</a:t>
            </a:r>
          </a:p>
          <a:p>
            <a:pPr marL="0" lvl="1" indent="0">
              <a:buNone/>
            </a:pPr>
            <a:endParaRPr lang="en-CA" sz="2400" dirty="0">
              <a:solidFill>
                <a:prstClr val="black"/>
              </a:solidFill>
            </a:endParaRPr>
          </a:p>
          <a:p>
            <a:pPr marL="342900" lvl="1" indent="-342900">
              <a:buFont typeface="Wingdings" panose="05000000000000000000" pitchFamily="2" charset="2"/>
              <a:buChar char="Ø"/>
            </a:pPr>
            <a:r>
              <a:rPr lang="en-CA" sz="2400" dirty="0" smtClean="0">
                <a:solidFill>
                  <a:prstClr val="black"/>
                </a:solidFill>
              </a:rPr>
              <a:t>Had </a:t>
            </a:r>
            <a:r>
              <a:rPr lang="en-CA" sz="2400" dirty="0">
                <a:solidFill>
                  <a:prstClr val="black"/>
                </a:solidFill>
              </a:rPr>
              <a:t>any history of travel outside </a:t>
            </a:r>
            <a:r>
              <a:rPr lang="en-CA" sz="2400" dirty="0" smtClean="0">
                <a:solidFill>
                  <a:prstClr val="black"/>
                </a:solidFill>
              </a:rPr>
              <a:t>Canada;</a:t>
            </a:r>
          </a:p>
          <a:p>
            <a:pPr marL="0" lvl="1" indent="0">
              <a:buNone/>
            </a:pPr>
            <a:r>
              <a:rPr lang="en-CA" sz="2400" dirty="0">
                <a:solidFill>
                  <a:prstClr val="black"/>
                </a:solidFill>
              </a:rPr>
              <a:t>	</a:t>
            </a:r>
            <a:r>
              <a:rPr lang="en-CA" sz="2400" dirty="0" smtClean="0">
                <a:solidFill>
                  <a:prstClr val="black"/>
                </a:solidFill>
              </a:rPr>
              <a:t>	OR</a:t>
            </a:r>
            <a:endParaRPr lang="en-CA" sz="2400" dirty="0">
              <a:solidFill>
                <a:prstClr val="black"/>
              </a:solidFill>
            </a:endParaRPr>
          </a:p>
          <a:p>
            <a:pPr marL="342900" lvl="1" indent="-342900">
              <a:buFont typeface="Wingdings" panose="05000000000000000000" pitchFamily="2" charset="2"/>
              <a:buChar char="Ø"/>
            </a:pPr>
            <a:r>
              <a:rPr lang="en-CA" sz="2400" dirty="0" smtClean="0">
                <a:solidFill>
                  <a:prstClr val="black"/>
                </a:solidFill>
              </a:rPr>
              <a:t>Had </a:t>
            </a:r>
            <a:r>
              <a:rPr lang="en-CA" sz="2400" dirty="0">
                <a:solidFill>
                  <a:prstClr val="black"/>
                </a:solidFill>
              </a:rPr>
              <a:t>close contact with a confirmed or probable case of COVID-19;</a:t>
            </a:r>
          </a:p>
          <a:p>
            <a:pPr marL="0" lvl="1" indent="0">
              <a:buNone/>
            </a:pPr>
            <a:r>
              <a:rPr lang="en-CA" sz="2400" dirty="0" smtClean="0">
                <a:solidFill>
                  <a:prstClr val="black"/>
                </a:solidFill>
              </a:rPr>
              <a:t>		OR</a:t>
            </a:r>
            <a:endParaRPr lang="en-CA" sz="2400" dirty="0">
              <a:solidFill>
                <a:prstClr val="black"/>
              </a:solidFill>
            </a:endParaRPr>
          </a:p>
          <a:p>
            <a:pPr marL="342900" lvl="1" indent="-342900">
              <a:buFont typeface="Wingdings" panose="05000000000000000000" pitchFamily="2" charset="2"/>
              <a:buChar char="Ø"/>
            </a:pPr>
            <a:r>
              <a:rPr lang="en-CA" sz="2400" dirty="0" smtClean="0">
                <a:solidFill>
                  <a:prstClr val="black"/>
                </a:solidFill>
              </a:rPr>
              <a:t>Is </a:t>
            </a:r>
            <a:r>
              <a:rPr lang="en-CA" sz="2400" dirty="0">
                <a:solidFill>
                  <a:prstClr val="black"/>
                </a:solidFill>
              </a:rPr>
              <a:t>a close contact of a traveler with acute respiratory illness who returned from </a:t>
            </a:r>
            <a:r>
              <a:rPr lang="en-CA" sz="2400" dirty="0" smtClean="0">
                <a:solidFill>
                  <a:prstClr val="black"/>
                </a:solidFill>
              </a:rPr>
              <a:t>outside Canada </a:t>
            </a:r>
            <a:r>
              <a:rPr lang="en-CA" sz="2400" dirty="0">
                <a:solidFill>
                  <a:prstClr val="black"/>
                </a:solidFill>
              </a:rPr>
              <a:t>in the previous 14 days;</a:t>
            </a:r>
          </a:p>
          <a:p>
            <a:pPr marL="1315952" lvl="8" indent="0">
              <a:buNone/>
            </a:pPr>
            <a:r>
              <a:rPr lang="en-CA" sz="2400" dirty="0" smtClean="0">
                <a:solidFill>
                  <a:prstClr val="black"/>
                </a:solidFill>
              </a:rPr>
              <a:t>	OR</a:t>
            </a:r>
            <a:endParaRPr lang="en-CA" sz="2400" dirty="0">
              <a:solidFill>
                <a:prstClr val="black"/>
              </a:solidFill>
            </a:endParaRPr>
          </a:p>
          <a:p>
            <a:pPr marL="342900" lvl="1" indent="-342900">
              <a:buFont typeface="Wingdings" panose="05000000000000000000" pitchFamily="2" charset="2"/>
              <a:buChar char="Ø"/>
            </a:pPr>
            <a:r>
              <a:rPr lang="en-CA" sz="2400" dirty="0" smtClean="0">
                <a:solidFill>
                  <a:prstClr val="black"/>
                </a:solidFill>
              </a:rPr>
              <a:t>Laboratory </a:t>
            </a:r>
            <a:r>
              <a:rPr lang="en-CA" sz="2400" dirty="0">
                <a:solidFill>
                  <a:prstClr val="black"/>
                </a:solidFill>
              </a:rPr>
              <a:t>exposure to biological material (e.g. primary clinical specimens, virus </a:t>
            </a:r>
            <a:r>
              <a:rPr lang="en-CA" sz="2400" dirty="0" smtClean="0">
                <a:solidFill>
                  <a:prstClr val="black"/>
                </a:solidFill>
              </a:rPr>
              <a:t>culture isolates</a:t>
            </a:r>
            <a:r>
              <a:rPr lang="en-CA" sz="2400" dirty="0">
                <a:solidFill>
                  <a:prstClr val="black"/>
                </a:solidFill>
              </a:rPr>
              <a:t>) known to contain COVID-19.</a:t>
            </a:r>
          </a:p>
          <a:p>
            <a:endParaRPr lang="en-CA" dirty="0"/>
          </a:p>
        </p:txBody>
      </p:sp>
      <p:sp>
        <p:nvSpPr>
          <p:cNvPr id="5" name="Slide Number Placeholder 4"/>
          <p:cNvSpPr>
            <a:spLocks noGrp="1"/>
          </p:cNvSpPr>
          <p:nvPr>
            <p:ph type="sldNum" sz="quarter" idx="12"/>
          </p:nvPr>
        </p:nvSpPr>
        <p:spPr/>
        <p:txBody>
          <a:bodyPr/>
          <a:lstStyle/>
          <a:p>
            <a:fld id="{C85163B1-B462-4D21-B067-D117512AAFD1}" type="slidenum">
              <a:rPr lang="en-CA" smtClean="0"/>
              <a:t>18</a:t>
            </a:fld>
            <a:endParaRPr lang="en-CA"/>
          </a:p>
        </p:txBody>
      </p:sp>
      <p:sp>
        <p:nvSpPr>
          <p:cNvPr id="7" name="TextBox 6"/>
          <p:cNvSpPr txBox="1"/>
          <p:nvPr/>
        </p:nvSpPr>
        <p:spPr>
          <a:xfrm>
            <a:off x="1096043" y="6057027"/>
            <a:ext cx="9424061" cy="338554"/>
          </a:xfrm>
          <a:prstGeom prst="rect">
            <a:avLst/>
          </a:prstGeom>
          <a:noFill/>
        </p:spPr>
        <p:txBody>
          <a:bodyPr wrap="square" rtlCol="0">
            <a:spAutoFit/>
          </a:bodyPr>
          <a:lstStyle/>
          <a:p>
            <a:r>
              <a:rPr lang="en-CA" sz="1600" dirty="0" smtClean="0"/>
              <a:t>Source: Alberta Health (February 2020). Notifiable Disease Management Guidelines – coronavirus –COVID-19</a:t>
            </a:r>
            <a:endParaRPr lang="en-CA" sz="1600" dirty="0"/>
          </a:p>
        </p:txBody>
      </p:sp>
      <p:sp>
        <p:nvSpPr>
          <p:cNvPr id="6" name="TextBox 5"/>
          <p:cNvSpPr txBox="1"/>
          <p:nvPr/>
        </p:nvSpPr>
        <p:spPr>
          <a:xfrm>
            <a:off x="9872293" y="320287"/>
            <a:ext cx="1809345" cy="369332"/>
          </a:xfrm>
          <a:prstGeom prst="rect">
            <a:avLst/>
          </a:prstGeom>
          <a:noFill/>
        </p:spPr>
        <p:txBody>
          <a:bodyPr wrap="square" rtlCol="0">
            <a:spAutoFit/>
          </a:bodyPr>
          <a:lstStyle/>
          <a:p>
            <a:r>
              <a:rPr lang="en-CA" b="1" dirty="0" smtClean="0">
                <a:solidFill>
                  <a:srgbClr val="FF0000"/>
                </a:solidFill>
              </a:rPr>
              <a:t>Update</a:t>
            </a:r>
            <a:endParaRPr lang="en-CA" b="1" dirty="0">
              <a:solidFill>
                <a:srgbClr val="FF0000"/>
              </a:solidFill>
            </a:endParaRPr>
          </a:p>
        </p:txBody>
      </p:sp>
    </p:spTree>
    <p:extLst>
      <p:ext uri="{BB962C8B-B14F-4D97-AF65-F5344CB8AC3E}">
        <p14:creationId xmlns:p14="http://schemas.microsoft.com/office/powerpoint/2010/main" val="3224773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COVID-19: </a:t>
            </a:r>
            <a:br>
              <a:rPr lang="en-CA" dirty="0"/>
            </a:br>
            <a:r>
              <a:rPr lang="en-CA" dirty="0"/>
              <a:t>Case definition</a:t>
            </a:r>
          </a:p>
        </p:txBody>
      </p:sp>
      <p:sp>
        <p:nvSpPr>
          <p:cNvPr id="3" name="Content Placeholder 2"/>
          <p:cNvSpPr>
            <a:spLocks noGrp="1"/>
          </p:cNvSpPr>
          <p:nvPr>
            <p:ph idx="1"/>
          </p:nvPr>
        </p:nvSpPr>
        <p:spPr/>
        <p:txBody>
          <a:bodyPr/>
          <a:lstStyle/>
          <a:p>
            <a:r>
              <a:rPr lang="en-CA" b="1" dirty="0" smtClean="0"/>
              <a:t>CLINICAL ILLNESS</a:t>
            </a:r>
          </a:p>
          <a:p>
            <a:r>
              <a:rPr lang="en-CA" dirty="0" smtClean="0"/>
              <a:t>New onset/exacerbation </a:t>
            </a:r>
            <a:r>
              <a:rPr lang="en-CA" dirty="0"/>
              <a:t>of following symptoms</a:t>
            </a:r>
            <a:r>
              <a:rPr lang="en-CA" dirty="0" smtClean="0"/>
              <a:t>:</a:t>
            </a:r>
          </a:p>
          <a:p>
            <a:pPr marL="438150" indent="-255588">
              <a:buFont typeface="Wingdings" panose="05000000000000000000" pitchFamily="2" charset="2"/>
              <a:buChar char="Ø"/>
            </a:pPr>
            <a:r>
              <a:rPr lang="en-CA" dirty="0" smtClean="0"/>
              <a:t> </a:t>
            </a:r>
            <a:r>
              <a:rPr lang="en-CA" dirty="0"/>
              <a:t>fever (over 38 degrees Celsius</a:t>
            </a:r>
            <a:r>
              <a:rPr lang="en-CA" dirty="0" smtClean="0"/>
              <a:t>)</a:t>
            </a:r>
          </a:p>
          <a:p>
            <a:pPr marL="182562" indent="0">
              <a:buNone/>
            </a:pPr>
            <a:r>
              <a:rPr lang="en-CA" dirty="0" smtClean="0"/>
              <a:t>	 </a:t>
            </a:r>
            <a:r>
              <a:rPr lang="en-CA" dirty="0"/>
              <a:t>and/or </a:t>
            </a:r>
            <a:endParaRPr lang="en-CA" dirty="0" smtClean="0"/>
          </a:p>
          <a:p>
            <a:pPr marL="438150" indent="-255588">
              <a:buFont typeface="Wingdings" panose="05000000000000000000" pitchFamily="2" charset="2"/>
              <a:buChar char="Ø"/>
            </a:pPr>
            <a:r>
              <a:rPr lang="en-CA" dirty="0" smtClean="0"/>
              <a:t>new </a:t>
            </a:r>
            <a:r>
              <a:rPr lang="en-CA" dirty="0"/>
              <a:t>onset of (or exacerbation of chronic) cough</a:t>
            </a:r>
            <a:r>
              <a:rPr lang="en-CA" dirty="0" smtClean="0"/>
              <a:t>,</a:t>
            </a:r>
          </a:p>
          <a:p>
            <a:pPr marL="438150" indent="-255588">
              <a:buFont typeface="Wingdings" panose="05000000000000000000" pitchFamily="2" charset="2"/>
              <a:buChar char="Ø"/>
            </a:pPr>
            <a:r>
              <a:rPr lang="en-CA" dirty="0" smtClean="0"/>
              <a:t>shortness </a:t>
            </a:r>
            <a:r>
              <a:rPr lang="en-CA" dirty="0"/>
              <a:t>of breath (SOB)/difficulty breathing</a:t>
            </a:r>
            <a:r>
              <a:rPr lang="en-CA" dirty="0" smtClean="0"/>
              <a:t>,</a:t>
            </a:r>
          </a:p>
          <a:p>
            <a:pPr marL="438150" indent="-255588">
              <a:buFont typeface="Wingdings" panose="05000000000000000000" pitchFamily="2" charset="2"/>
              <a:buChar char="Ø"/>
            </a:pPr>
            <a:r>
              <a:rPr lang="en-CA" dirty="0" smtClean="0"/>
              <a:t>sore </a:t>
            </a:r>
            <a:r>
              <a:rPr lang="en-CA" dirty="0"/>
              <a:t>throat </a:t>
            </a:r>
            <a:endParaRPr lang="en-CA" dirty="0" smtClean="0"/>
          </a:p>
          <a:p>
            <a:pPr marL="438150" indent="-255588">
              <a:buFont typeface="Wingdings" panose="05000000000000000000" pitchFamily="2" charset="2"/>
              <a:buChar char="Ø"/>
            </a:pPr>
            <a:r>
              <a:rPr lang="en-CA" dirty="0" smtClean="0"/>
              <a:t>runny nose</a:t>
            </a:r>
            <a:endParaRPr lang="en-CA" dirty="0"/>
          </a:p>
        </p:txBody>
      </p:sp>
      <p:sp>
        <p:nvSpPr>
          <p:cNvPr id="4" name="Slide Number Placeholder 3"/>
          <p:cNvSpPr>
            <a:spLocks noGrp="1"/>
          </p:cNvSpPr>
          <p:nvPr>
            <p:ph type="sldNum" sz="quarter" idx="12"/>
          </p:nvPr>
        </p:nvSpPr>
        <p:spPr/>
        <p:txBody>
          <a:bodyPr/>
          <a:lstStyle/>
          <a:p>
            <a:fld id="{C85163B1-B462-4D21-B067-D117512AAFD1}" type="slidenum">
              <a:rPr lang="en-CA" smtClean="0"/>
              <a:t>19</a:t>
            </a:fld>
            <a:endParaRPr lang="en-CA"/>
          </a:p>
        </p:txBody>
      </p:sp>
      <p:sp>
        <p:nvSpPr>
          <p:cNvPr id="5" name="TextBox 4"/>
          <p:cNvSpPr txBox="1"/>
          <p:nvPr/>
        </p:nvSpPr>
        <p:spPr>
          <a:xfrm>
            <a:off x="9872293" y="320287"/>
            <a:ext cx="1809345" cy="369332"/>
          </a:xfrm>
          <a:prstGeom prst="rect">
            <a:avLst/>
          </a:prstGeom>
          <a:noFill/>
        </p:spPr>
        <p:txBody>
          <a:bodyPr wrap="square" rtlCol="0">
            <a:spAutoFit/>
          </a:bodyPr>
          <a:lstStyle/>
          <a:p>
            <a:r>
              <a:rPr lang="en-CA" b="1" dirty="0" smtClean="0">
                <a:solidFill>
                  <a:srgbClr val="FF0000"/>
                </a:solidFill>
              </a:rPr>
              <a:t>Update</a:t>
            </a:r>
            <a:endParaRPr lang="en-CA" b="1" dirty="0">
              <a:solidFill>
                <a:srgbClr val="FF0000"/>
              </a:solidFill>
            </a:endParaRPr>
          </a:p>
        </p:txBody>
      </p:sp>
    </p:spTree>
    <p:extLst>
      <p:ext uri="{BB962C8B-B14F-4D97-AF65-F5344CB8AC3E}">
        <p14:creationId xmlns:p14="http://schemas.microsoft.com/office/powerpoint/2010/main" val="2620573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Overview</a:t>
            </a:r>
            <a:endParaRPr lang="en-CA" dirty="0"/>
          </a:p>
        </p:txBody>
      </p:sp>
      <p:sp>
        <p:nvSpPr>
          <p:cNvPr id="3" name="Content Placeholder 2"/>
          <p:cNvSpPr>
            <a:spLocks noGrp="1"/>
          </p:cNvSpPr>
          <p:nvPr>
            <p:ph idx="1"/>
          </p:nvPr>
        </p:nvSpPr>
        <p:spPr>
          <a:xfrm>
            <a:off x="1097280" y="2436425"/>
            <a:ext cx="10058400" cy="4023360"/>
          </a:xfrm>
        </p:spPr>
        <p:txBody>
          <a:bodyPr>
            <a:normAutofit/>
          </a:bodyPr>
          <a:lstStyle/>
          <a:p>
            <a:pPr marL="457200" indent="-457200">
              <a:buFont typeface="+mj-lt"/>
              <a:buAutoNum type="arabicPeriod"/>
            </a:pPr>
            <a:r>
              <a:rPr lang="en-CA" sz="3200" dirty="0" smtClean="0"/>
              <a:t>COVID-19 Current Situation</a:t>
            </a:r>
          </a:p>
          <a:p>
            <a:pPr marL="457200" indent="-457200">
              <a:buFont typeface="+mj-lt"/>
              <a:buAutoNum type="arabicPeriod"/>
            </a:pPr>
            <a:r>
              <a:rPr lang="en-CA" sz="3200" dirty="0" smtClean="0"/>
              <a:t>Coronaviruses</a:t>
            </a:r>
          </a:p>
          <a:p>
            <a:pPr marL="457200" indent="-457200">
              <a:buFont typeface="+mj-lt"/>
              <a:buAutoNum type="arabicPeriod"/>
            </a:pPr>
            <a:r>
              <a:rPr lang="en-CA" sz="3200" dirty="0" smtClean="0"/>
              <a:t>COVID-19 Characteristics</a:t>
            </a:r>
          </a:p>
          <a:p>
            <a:pPr marL="457200" indent="-457200">
              <a:buFont typeface="+mj-lt"/>
              <a:buAutoNum type="arabicPeriod"/>
            </a:pPr>
            <a:r>
              <a:rPr lang="en-CA" sz="3200" dirty="0" smtClean="0"/>
              <a:t>Infection Prevention and Control</a:t>
            </a:r>
          </a:p>
          <a:p>
            <a:pPr marL="457200" indent="-457200">
              <a:buFont typeface="+mj-lt"/>
              <a:buAutoNum type="arabicPeriod"/>
            </a:pPr>
            <a:r>
              <a:rPr lang="en-CA" sz="3200" dirty="0" smtClean="0"/>
              <a:t>PPE Training</a:t>
            </a:r>
            <a:endParaRPr lang="en-CA" sz="3200" dirty="0"/>
          </a:p>
        </p:txBody>
      </p:sp>
      <p:sp>
        <p:nvSpPr>
          <p:cNvPr id="5" name="Slide Number Placeholder 4"/>
          <p:cNvSpPr>
            <a:spLocks noGrp="1"/>
          </p:cNvSpPr>
          <p:nvPr>
            <p:ph type="sldNum" sz="quarter" idx="12"/>
          </p:nvPr>
        </p:nvSpPr>
        <p:spPr/>
        <p:txBody>
          <a:bodyPr/>
          <a:lstStyle/>
          <a:p>
            <a:fld id="{C85163B1-B462-4D21-B067-D117512AAFD1}" type="slidenum">
              <a:rPr lang="en-CA" smtClean="0"/>
              <a:t>2</a:t>
            </a:fld>
            <a:endParaRPr lang="en-CA"/>
          </a:p>
        </p:txBody>
      </p:sp>
    </p:spTree>
    <p:extLst>
      <p:ext uri="{BB962C8B-B14F-4D97-AF65-F5344CB8AC3E}">
        <p14:creationId xmlns:p14="http://schemas.microsoft.com/office/powerpoint/2010/main" val="41561708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COVID-19: </a:t>
            </a:r>
            <a:r>
              <a:rPr lang="en-CA" dirty="0" smtClean="0"/>
              <a:t/>
            </a:r>
            <a:br>
              <a:rPr lang="en-CA" dirty="0" smtClean="0"/>
            </a:br>
            <a:r>
              <a:rPr lang="en-CA" dirty="0" smtClean="0"/>
              <a:t>Case definition</a:t>
            </a:r>
            <a:endParaRPr lang="en-CA" dirty="0"/>
          </a:p>
        </p:txBody>
      </p:sp>
      <p:sp>
        <p:nvSpPr>
          <p:cNvPr id="5" name="Text Placeholder 4"/>
          <p:cNvSpPr>
            <a:spLocks noGrp="1"/>
          </p:cNvSpPr>
          <p:nvPr>
            <p:ph type="body" idx="1"/>
          </p:nvPr>
        </p:nvSpPr>
        <p:spPr/>
        <p:txBody>
          <a:bodyPr>
            <a:normAutofit/>
          </a:bodyPr>
          <a:lstStyle/>
          <a:p>
            <a:r>
              <a:rPr lang="en-CA" sz="2800" b="1" dirty="0">
                <a:solidFill>
                  <a:schemeClr val="tx1"/>
                </a:solidFill>
              </a:rPr>
              <a:t>Confirmed Case </a:t>
            </a:r>
          </a:p>
        </p:txBody>
      </p:sp>
      <p:sp>
        <p:nvSpPr>
          <p:cNvPr id="6" name="Content Placeholder 5"/>
          <p:cNvSpPr>
            <a:spLocks noGrp="1"/>
          </p:cNvSpPr>
          <p:nvPr>
            <p:ph sz="half" idx="2"/>
          </p:nvPr>
        </p:nvSpPr>
        <p:spPr>
          <a:xfrm>
            <a:off x="1097280" y="2582334"/>
            <a:ext cx="9875520" cy="3378200"/>
          </a:xfrm>
        </p:spPr>
        <p:txBody>
          <a:bodyPr>
            <a:normAutofit/>
          </a:bodyPr>
          <a:lstStyle/>
          <a:p>
            <a:r>
              <a:rPr lang="en-CA" sz="2400" dirty="0"/>
              <a:t>A person with laboratory confirmation of infection with the virus (SARS-CoV-2) that causes COVID-19 which consists of</a:t>
            </a:r>
            <a:r>
              <a:rPr lang="en-CA" sz="2400" dirty="0" smtClean="0"/>
              <a:t>:</a:t>
            </a:r>
          </a:p>
          <a:p>
            <a:pPr marL="365125" indent="-365125">
              <a:buFont typeface="Wingdings" panose="05000000000000000000" pitchFamily="2" charset="2"/>
              <a:buChar char="Ø"/>
            </a:pPr>
            <a:r>
              <a:rPr lang="en-CA" sz="2400" dirty="0" smtClean="0"/>
              <a:t>positive </a:t>
            </a:r>
            <a:r>
              <a:rPr lang="en-CA" sz="2400" dirty="0"/>
              <a:t>nucleic acid amplification tests (NAAT) on at least two specific genomic targets or a single positive target with nucleic acid sequencing at a Provincial Public Health Laboratory where NAAT tests have been </a:t>
            </a:r>
            <a:r>
              <a:rPr lang="en-CA" sz="2400" dirty="0" smtClean="0"/>
              <a:t>validated(A)</a:t>
            </a:r>
          </a:p>
          <a:p>
            <a:pPr marL="0" indent="0" algn="ctr">
              <a:buNone/>
            </a:pPr>
            <a:r>
              <a:rPr lang="en-CA" sz="2400" b="1" dirty="0"/>
              <a:t>O</a:t>
            </a:r>
            <a:r>
              <a:rPr lang="en-CA" sz="2400" b="1" dirty="0" smtClean="0"/>
              <a:t>R </a:t>
            </a:r>
            <a:r>
              <a:rPr lang="en-CA" sz="2400" dirty="0" smtClean="0"/>
              <a:t> </a:t>
            </a:r>
          </a:p>
          <a:p>
            <a:pPr marL="365125" indent="-365125">
              <a:buFont typeface="Wingdings" panose="05000000000000000000" pitchFamily="2" charset="2"/>
              <a:buChar char="Ø"/>
            </a:pPr>
            <a:r>
              <a:rPr lang="en-CA" sz="2400" dirty="0" smtClean="0"/>
              <a:t>confirmed </a:t>
            </a:r>
            <a:r>
              <a:rPr lang="en-CA" sz="2400" dirty="0"/>
              <a:t>positive result by National Microbiology Lab (NML) by NAAT.</a:t>
            </a:r>
          </a:p>
        </p:txBody>
      </p:sp>
      <p:sp>
        <p:nvSpPr>
          <p:cNvPr id="9" name="TextBox 8"/>
          <p:cNvSpPr txBox="1"/>
          <p:nvPr/>
        </p:nvSpPr>
        <p:spPr>
          <a:xfrm>
            <a:off x="1097280" y="6021240"/>
            <a:ext cx="8605216" cy="338554"/>
          </a:xfrm>
          <a:prstGeom prst="rect">
            <a:avLst/>
          </a:prstGeom>
          <a:noFill/>
        </p:spPr>
        <p:txBody>
          <a:bodyPr wrap="square" rtlCol="0">
            <a:spAutoFit/>
          </a:bodyPr>
          <a:lstStyle/>
          <a:p>
            <a:r>
              <a:rPr lang="en-CA" sz="1600" dirty="0" smtClean="0"/>
              <a:t>Alberta Health (March 2020). Notifiable Disease Management Guidelines – coronavirus –COVID-19</a:t>
            </a:r>
            <a:endParaRPr lang="en-CA" sz="1600" dirty="0"/>
          </a:p>
        </p:txBody>
      </p:sp>
      <p:sp>
        <p:nvSpPr>
          <p:cNvPr id="11" name="Slide Number Placeholder 10"/>
          <p:cNvSpPr>
            <a:spLocks noGrp="1"/>
          </p:cNvSpPr>
          <p:nvPr>
            <p:ph type="sldNum" sz="quarter" idx="12"/>
          </p:nvPr>
        </p:nvSpPr>
        <p:spPr/>
        <p:txBody>
          <a:bodyPr/>
          <a:lstStyle/>
          <a:p>
            <a:fld id="{C85163B1-B462-4D21-B067-D117512AAFD1}" type="slidenum">
              <a:rPr lang="en-CA" smtClean="0"/>
              <a:t>20</a:t>
            </a:fld>
            <a:endParaRPr lang="en-CA"/>
          </a:p>
        </p:txBody>
      </p:sp>
      <p:sp>
        <p:nvSpPr>
          <p:cNvPr id="10" name="TextBox 9"/>
          <p:cNvSpPr txBox="1"/>
          <p:nvPr/>
        </p:nvSpPr>
        <p:spPr>
          <a:xfrm>
            <a:off x="10076688" y="286603"/>
            <a:ext cx="1773936" cy="369332"/>
          </a:xfrm>
          <a:prstGeom prst="rect">
            <a:avLst/>
          </a:prstGeom>
          <a:noFill/>
        </p:spPr>
        <p:txBody>
          <a:bodyPr wrap="square" rtlCol="0">
            <a:spAutoFit/>
          </a:bodyPr>
          <a:lstStyle/>
          <a:p>
            <a:r>
              <a:rPr lang="en-CA" b="1" dirty="0" smtClean="0">
                <a:solidFill>
                  <a:srgbClr val="FF0000"/>
                </a:solidFill>
              </a:rPr>
              <a:t>Update</a:t>
            </a:r>
            <a:endParaRPr lang="en-CA" b="1" dirty="0">
              <a:solidFill>
                <a:srgbClr val="FF0000"/>
              </a:solidFill>
            </a:endParaRPr>
          </a:p>
        </p:txBody>
      </p:sp>
    </p:spTree>
    <p:extLst>
      <p:ext uri="{BB962C8B-B14F-4D97-AF65-F5344CB8AC3E}">
        <p14:creationId xmlns:p14="http://schemas.microsoft.com/office/powerpoint/2010/main" val="1795349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COVID-19: </a:t>
            </a:r>
            <a:br>
              <a:rPr lang="en-CA" dirty="0"/>
            </a:br>
            <a:r>
              <a:rPr lang="en-CA" dirty="0"/>
              <a:t>Case definition</a:t>
            </a:r>
          </a:p>
        </p:txBody>
      </p:sp>
      <p:sp>
        <p:nvSpPr>
          <p:cNvPr id="4" name="Slide Number Placeholder 3"/>
          <p:cNvSpPr>
            <a:spLocks noGrp="1"/>
          </p:cNvSpPr>
          <p:nvPr>
            <p:ph type="sldNum" sz="quarter" idx="12"/>
          </p:nvPr>
        </p:nvSpPr>
        <p:spPr/>
        <p:txBody>
          <a:bodyPr/>
          <a:lstStyle/>
          <a:p>
            <a:fld id="{C85163B1-B462-4D21-B067-D117512AAFD1}" type="slidenum">
              <a:rPr lang="en-CA" smtClean="0"/>
              <a:t>21</a:t>
            </a:fld>
            <a:endParaRPr lang="en-CA"/>
          </a:p>
        </p:txBody>
      </p:sp>
      <p:sp>
        <p:nvSpPr>
          <p:cNvPr id="5" name="Content Placeholder 7"/>
          <p:cNvSpPr>
            <a:spLocks noGrp="1"/>
          </p:cNvSpPr>
          <p:nvPr>
            <p:ph idx="1"/>
          </p:nvPr>
        </p:nvSpPr>
        <p:spPr/>
        <p:txBody>
          <a:bodyPr/>
          <a:lstStyle/>
          <a:p>
            <a:r>
              <a:rPr lang="en-CA" sz="2800" b="1" dirty="0" smtClean="0">
                <a:solidFill>
                  <a:schemeClr val="tx1"/>
                </a:solidFill>
              </a:rPr>
              <a:t>PROBABLE CASE</a:t>
            </a:r>
            <a:endParaRPr lang="en-CA" sz="2800" b="1" dirty="0">
              <a:solidFill>
                <a:schemeClr val="tx1"/>
              </a:solidFill>
            </a:endParaRPr>
          </a:p>
          <a:p>
            <a:pPr marL="274638" indent="-274638">
              <a:buFont typeface="Wingdings" panose="05000000000000000000" pitchFamily="2" charset="2"/>
              <a:buChar char="Ø"/>
            </a:pPr>
            <a:r>
              <a:rPr lang="en-CA" sz="2400" dirty="0" smtClean="0"/>
              <a:t>A </a:t>
            </a:r>
            <a:r>
              <a:rPr lang="en-CA" sz="2400" dirty="0"/>
              <a:t>person with clinical </a:t>
            </a:r>
            <a:r>
              <a:rPr lang="en-CA" sz="2400" dirty="0" smtClean="0"/>
              <a:t>illness </a:t>
            </a:r>
            <a:r>
              <a:rPr lang="en-CA" sz="2400" dirty="0"/>
              <a:t>who is </a:t>
            </a:r>
            <a:r>
              <a:rPr lang="en-CA" sz="2400" dirty="0" smtClean="0"/>
              <a:t>a close contact </a:t>
            </a:r>
            <a:r>
              <a:rPr lang="en-CA" sz="2400" dirty="0"/>
              <a:t>to a lab-confirmed COVID-19 case; </a:t>
            </a:r>
            <a:endParaRPr lang="en-CA" sz="2400" dirty="0" smtClean="0"/>
          </a:p>
          <a:p>
            <a:pPr marL="274638" indent="-274638">
              <a:buNone/>
            </a:pPr>
            <a:r>
              <a:rPr lang="en-CA" sz="2400" b="1" dirty="0" smtClean="0"/>
              <a:t>OR</a:t>
            </a:r>
          </a:p>
          <a:p>
            <a:pPr marL="274638" indent="-274638">
              <a:buFont typeface="Wingdings" panose="05000000000000000000" pitchFamily="2" charset="2"/>
              <a:buChar char="Ø"/>
            </a:pPr>
            <a:r>
              <a:rPr lang="en-CA" sz="2400" dirty="0" smtClean="0"/>
              <a:t> </a:t>
            </a:r>
            <a:r>
              <a:rPr lang="en-CA" sz="2400" dirty="0"/>
              <a:t>A person with clinical illness(B) who meets the COVID-19 exposure criteria</a:t>
            </a:r>
            <a:r>
              <a:rPr lang="en-CA" sz="2400" dirty="0" smtClean="0"/>
              <a:t>;</a:t>
            </a:r>
          </a:p>
          <a:p>
            <a:pPr marL="274638" indent="-274638">
              <a:buNone/>
            </a:pPr>
            <a:r>
              <a:rPr lang="en-CA" sz="2400" dirty="0" smtClean="0"/>
              <a:t> </a:t>
            </a:r>
            <a:r>
              <a:rPr lang="en-CA" sz="2400" b="1" dirty="0"/>
              <a:t>AND </a:t>
            </a:r>
            <a:endParaRPr lang="en-CA" sz="2400" b="1" dirty="0" smtClean="0"/>
          </a:p>
          <a:p>
            <a:pPr marL="274638" indent="-274638">
              <a:buFont typeface="Wingdings" panose="05000000000000000000" pitchFamily="2" charset="2"/>
              <a:buChar char="Ø"/>
            </a:pPr>
            <a:r>
              <a:rPr lang="en-CA" sz="2400" dirty="0" smtClean="0"/>
              <a:t> </a:t>
            </a:r>
            <a:r>
              <a:rPr lang="en-CA" sz="2400" dirty="0"/>
              <a:t>in whom laboratory diagnosis of COVID-19 is inconclusive</a:t>
            </a:r>
            <a:r>
              <a:rPr lang="en-CA" dirty="0"/>
              <a:t>. </a:t>
            </a:r>
          </a:p>
        </p:txBody>
      </p:sp>
      <p:sp>
        <p:nvSpPr>
          <p:cNvPr id="6" name="TextBox 5"/>
          <p:cNvSpPr txBox="1"/>
          <p:nvPr/>
        </p:nvSpPr>
        <p:spPr>
          <a:xfrm>
            <a:off x="10076688" y="286603"/>
            <a:ext cx="1773936" cy="369332"/>
          </a:xfrm>
          <a:prstGeom prst="rect">
            <a:avLst/>
          </a:prstGeom>
          <a:noFill/>
        </p:spPr>
        <p:txBody>
          <a:bodyPr wrap="square" rtlCol="0">
            <a:spAutoFit/>
          </a:bodyPr>
          <a:lstStyle/>
          <a:p>
            <a:r>
              <a:rPr lang="en-CA" b="1" dirty="0" smtClean="0">
                <a:solidFill>
                  <a:srgbClr val="FF0000"/>
                </a:solidFill>
              </a:rPr>
              <a:t>Update</a:t>
            </a:r>
            <a:endParaRPr lang="en-CA" b="1" dirty="0">
              <a:solidFill>
                <a:srgbClr val="FF0000"/>
              </a:solidFill>
            </a:endParaRPr>
          </a:p>
        </p:txBody>
      </p:sp>
    </p:spTree>
    <p:extLst>
      <p:ext uri="{BB962C8B-B14F-4D97-AF65-F5344CB8AC3E}">
        <p14:creationId xmlns:p14="http://schemas.microsoft.com/office/powerpoint/2010/main" val="2485377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COVID-19 :</a:t>
            </a:r>
            <a:br>
              <a:rPr lang="en-CA" dirty="0" smtClean="0"/>
            </a:br>
            <a:r>
              <a:rPr lang="en-CA" dirty="0" smtClean="0"/>
              <a:t>Case definition (cont’d)</a:t>
            </a:r>
            <a:endParaRPr lang="en-CA" dirty="0"/>
          </a:p>
        </p:txBody>
      </p:sp>
      <p:sp>
        <p:nvSpPr>
          <p:cNvPr id="8" name="Content Placeholder 7"/>
          <p:cNvSpPr>
            <a:spLocks noGrp="1"/>
          </p:cNvSpPr>
          <p:nvPr>
            <p:ph idx="1"/>
          </p:nvPr>
        </p:nvSpPr>
        <p:spPr/>
        <p:txBody>
          <a:bodyPr>
            <a:normAutofit/>
          </a:bodyPr>
          <a:lstStyle/>
          <a:p>
            <a:pPr marL="0" indent="0">
              <a:buNone/>
            </a:pPr>
            <a:r>
              <a:rPr lang="en-CA" sz="2800" b="1" dirty="0" smtClean="0"/>
              <a:t>Persons </a:t>
            </a:r>
            <a:r>
              <a:rPr lang="en-CA" sz="2800" b="1" dirty="0"/>
              <a:t>with clinical illness and exposure </a:t>
            </a:r>
            <a:r>
              <a:rPr lang="en-CA" sz="2800" b="1" dirty="0" smtClean="0"/>
              <a:t>criteria</a:t>
            </a:r>
          </a:p>
          <a:p>
            <a:pPr marL="180975" indent="-180975" algn="ctr">
              <a:buFont typeface="Arial" panose="020B0604020202020204" pitchFamily="34" charset="0"/>
              <a:buChar char="•"/>
            </a:pPr>
            <a:endParaRPr lang="en-CA" sz="2400" dirty="0" smtClean="0"/>
          </a:p>
          <a:p>
            <a:pPr marL="0" indent="0" algn="ctr">
              <a:buNone/>
            </a:pPr>
            <a:r>
              <a:rPr lang="en-CA" sz="2400" dirty="0" smtClean="0"/>
              <a:t>A </a:t>
            </a:r>
            <a:r>
              <a:rPr lang="en-CA" sz="2400" dirty="0"/>
              <a:t>person with clinical </a:t>
            </a:r>
            <a:r>
              <a:rPr lang="en-CA" sz="2400" dirty="0" smtClean="0"/>
              <a:t>illness</a:t>
            </a:r>
          </a:p>
          <a:p>
            <a:pPr marL="0" indent="0" algn="ctr">
              <a:buNone/>
            </a:pPr>
            <a:r>
              <a:rPr lang="en-CA" sz="2400" dirty="0" smtClean="0"/>
              <a:t>AND  </a:t>
            </a:r>
          </a:p>
          <a:p>
            <a:pPr marL="0" indent="0" algn="ctr">
              <a:buNone/>
            </a:pPr>
            <a:r>
              <a:rPr lang="en-CA" sz="2400" dirty="0" smtClean="0"/>
              <a:t>who </a:t>
            </a:r>
            <a:r>
              <a:rPr lang="en-CA" sz="2400" dirty="0"/>
              <a:t>meets the exposure criteria</a:t>
            </a:r>
            <a:r>
              <a:rPr lang="en-CA" sz="2400" dirty="0" smtClean="0"/>
              <a:t>.</a:t>
            </a:r>
          </a:p>
          <a:p>
            <a:pPr marL="180975" indent="-180975">
              <a:buFont typeface="Arial" panose="020B0604020202020204" pitchFamily="34" charset="0"/>
              <a:buChar char="•"/>
            </a:pPr>
            <a:endParaRPr lang="en-CA" sz="2400" dirty="0"/>
          </a:p>
          <a:p>
            <a:pPr marL="0" indent="0">
              <a:buNone/>
            </a:pPr>
            <a:r>
              <a:rPr lang="en-CA" sz="2400" dirty="0" smtClean="0"/>
              <a:t>NOTE</a:t>
            </a:r>
            <a:r>
              <a:rPr lang="en-CA" sz="2400" dirty="0"/>
              <a:t>: These individuals must be in isolation for a minimum of 10 days from onset of symptoms, or until symptoms have resolved, whichever is longer. </a:t>
            </a:r>
            <a:endParaRPr lang="en-CA" dirty="0"/>
          </a:p>
        </p:txBody>
      </p:sp>
      <p:sp>
        <p:nvSpPr>
          <p:cNvPr id="7" name="Slide Number Placeholder 6"/>
          <p:cNvSpPr>
            <a:spLocks noGrp="1"/>
          </p:cNvSpPr>
          <p:nvPr>
            <p:ph type="sldNum" sz="quarter" idx="12"/>
          </p:nvPr>
        </p:nvSpPr>
        <p:spPr/>
        <p:txBody>
          <a:bodyPr/>
          <a:lstStyle/>
          <a:p>
            <a:fld id="{C85163B1-B462-4D21-B067-D117512AAFD1}" type="slidenum">
              <a:rPr lang="en-CA" smtClean="0"/>
              <a:t>22</a:t>
            </a:fld>
            <a:endParaRPr lang="en-CA"/>
          </a:p>
        </p:txBody>
      </p:sp>
      <p:sp>
        <p:nvSpPr>
          <p:cNvPr id="5" name="TextBox 4"/>
          <p:cNvSpPr txBox="1"/>
          <p:nvPr/>
        </p:nvSpPr>
        <p:spPr>
          <a:xfrm>
            <a:off x="1097280" y="6065013"/>
            <a:ext cx="8605216" cy="338554"/>
          </a:xfrm>
          <a:prstGeom prst="rect">
            <a:avLst/>
          </a:prstGeom>
          <a:noFill/>
        </p:spPr>
        <p:txBody>
          <a:bodyPr wrap="square" rtlCol="0">
            <a:spAutoFit/>
          </a:bodyPr>
          <a:lstStyle/>
          <a:p>
            <a:r>
              <a:rPr lang="en-CA" sz="1600" dirty="0" smtClean="0"/>
              <a:t>Alberta Health (March 2020). Notifiable Disease Management Guidelines – coronavirus –COVID-19</a:t>
            </a:r>
            <a:endParaRPr lang="en-CA" sz="1600" dirty="0"/>
          </a:p>
        </p:txBody>
      </p:sp>
      <p:sp>
        <p:nvSpPr>
          <p:cNvPr id="3" name="TextBox 2"/>
          <p:cNvSpPr txBox="1"/>
          <p:nvPr/>
        </p:nvSpPr>
        <p:spPr>
          <a:xfrm>
            <a:off x="10076688" y="286603"/>
            <a:ext cx="1773936" cy="369332"/>
          </a:xfrm>
          <a:prstGeom prst="rect">
            <a:avLst/>
          </a:prstGeom>
          <a:noFill/>
        </p:spPr>
        <p:txBody>
          <a:bodyPr wrap="square" rtlCol="0">
            <a:spAutoFit/>
          </a:bodyPr>
          <a:lstStyle/>
          <a:p>
            <a:r>
              <a:rPr lang="en-CA" b="1" dirty="0" smtClean="0">
                <a:solidFill>
                  <a:srgbClr val="FF0000"/>
                </a:solidFill>
              </a:rPr>
              <a:t>Update</a:t>
            </a:r>
            <a:endParaRPr lang="en-CA" b="1" dirty="0">
              <a:solidFill>
                <a:srgbClr val="FF0000"/>
              </a:solidFill>
            </a:endParaRPr>
          </a:p>
        </p:txBody>
      </p:sp>
    </p:spTree>
    <p:extLst>
      <p:ext uri="{BB962C8B-B14F-4D97-AF65-F5344CB8AC3E}">
        <p14:creationId xmlns:p14="http://schemas.microsoft.com/office/powerpoint/2010/main" val="463593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33017" y="1017808"/>
            <a:ext cx="10058400" cy="781110"/>
          </a:xfrm>
        </p:spPr>
        <p:txBody>
          <a:bodyPr>
            <a:normAutofit fontScale="90000"/>
          </a:bodyPr>
          <a:lstStyle/>
          <a:p>
            <a:r>
              <a:rPr lang="en-CA" dirty="0"/>
              <a:t>COVID-19</a:t>
            </a:r>
            <a:r>
              <a:rPr lang="en-CA" dirty="0" smtClean="0"/>
              <a:t>:</a:t>
            </a:r>
            <a:br>
              <a:rPr lang="en-CA" dirty="0" smtClean="0"/>
            </a:br>
            <a:r>
              <a:rPr lang="en-CA" dirty="0" smtClean="0"/>
              <a:t>AHS/FNIHB Reporting Requirements</a:t>
            </a:r>
            <a:endParaRPr lang="en-CA" dirty="0"/>
          </a:p>
        </p:txBody>
      </p:sp>
      <p:sp>
        <p:nvSpPr>
          <p:cNvPr id="8" name="Content Placeholder 7"/>
          <p:cNvSpPr>
            <a:spLocks noGrp="1"/>
          </p:cNvSpPr>
          <p:nvPr>
            <p:ph idx="1"/>
          </p:nvPr>
        </p:nvSpPr>
        <p:spPr>
          <a:xfrm>
            <a:off x="933017" y="1433345"/>
            <a:ext cx="10058400" cy="4175814"/>
          </a:xfrm>
        </p:spPr>
        <p:txBody>
          <a:bodyPr>
            <a:normAutofit fontScale="77500" lnSpcReduction="20000"/>
          </a:bodyPr>
          <a:lstStyle/>
          <a:p>
            <a:pPr marL="0" indent="0">
              <a:buNone/>
            </a:pPr>
            <a:r>
              <a:rPr lang="en-CA" sz="4000" b="1" dirty="0" smtClean="0"/>
              <a:t> </a:t>
            </a:r>
            <a:endParaRPr lang="en-CA" sz="4000" dirty="0" smtClean="0"/>
          </a:p>
          <a:p>
            <a:pPr marL="268288" indent="-268288">
              <a:lnSpc>
                <a:spcPct val="120000"/>
              </a:lnSpc>
              <a:spcBef>
                <a:spcPts val="0"/>
              </a:spcBef>
              <a:spcAft>
                <a:spcPts val="0"/>
              </a:spcAft>
              <a:buFont typeface="+mj-lt"/>
              <a:buAutoNum type="arabicPeriod"/>
            </a:pPr>
            <a:r>
              <a:rPr lang="en-CA" sz="2800" dirty="0" smtClean="0"/>
              <a:t> The MOH (or designate) of the zone where the case currently resides shall notify the CMOH (or designate) of all probable and confirmed cases by the fastest means possible (FMP) (i.e. direct voice communication).</a:t>
            </a:r>
          </a:p>
          <a:p>
            <a:pPr marL="268288" indent="-268288">
              <a:lnSpc>
                <a:spcPct val="120000"/>
              </a:lnSpc>
              <a:spcBef>
                <a:spcPts val="0"/>
              </a:spcBef>
              <a:spcAft>
                <a:spcPts val="0"/>
              </a:spcAft>
              <a:buFont typeface="+mj-lt"/>
              <a:buAutoNum type="arabicPeriod"/>
            </a:pPr>
            <a:endParaRPr lang="en-CA" sz="2800" dirty="0"/>
          </a:p>
          <a:p>
            <a:pPr marL="274638" indent="-274638">
              <a:lnSpc>
                <a:spcPct val="120000"/>
              </a:lnSpc>
              <a:spcBef>
                <a:spcPts val="0"/>
              </a:spcBef>
              <a:spcAft>
                <a:spcPts val="0"/>
              </a:spcAft>
              <a:buFont typeface="+mj-lt"/>
              <a:buAutoNum type="arabicPeriod"/>
            </a:pPr>
            <a:r>
              <a:rPr lang="en-CA" sz="2800" dirty="0" smtClean="0"/>
              <a:t>The </a:t>
            </a:r>
            <a:r>
              <a:rPr lang="en-CA" sz="2800" dirty="0"/>
              <a:t>MOH (or designate) of the zone where the case currently resides shall forward the Public Health Agency of Canada’s </a:t>
            </a:r>
            <a:r>
              <a:rPr lang="en-CA" sz="2800" i="1" dirty="0"/>
              <a:t>Novel Coronavirus (2019-nCoV) Case Report Form </a:t>
            </a:r>
            <a:r>
              <a:rPr lang="en-CA" sz="2800" dirty="0"/>
              <a:t>for all probable and confirmed cases to the CMOH (or designate) within 24 hours of initial FMP notification. </a:t>
            </a:r>
          </a:p>
          <a:p>
            <a:pPr marL="274638" indent="-274638">
              <a:lnSpc>
                <a:spcPct val="120000"/>
              </a:lnSpc>
              <a:spcBef>
                <a:spcPts val="0"/>
              </a:spcBef>
              <a:spcAft>
                <a:spcPts val="0"/>
              </a:spcAft>
              <a:buFont typeface="+mj-lt"/>
              <a:buAutoNum type="arabicPeriod"/>
            </a:pPr>
            <a:endParaRPr lang="en-CA" sz="2800" dirty="0" smtClean="0"/>
          </a:p>
          <a:p>
            <a:pPr marL="276225" indent="-276225">
              <a:lnSpc>
                <a:spcPct val="120000"/>
              </a:lnSpc>
              <a:spcBef>
                <a:spcPts val="0"/>
              </a:spcBef>
              <a:spcAft>
                <a:spcPts val="0"/>
              </a:spcAft>
              <a:buFont typeface="+mj-lt"/>
              <a:buAutoNum type="arabicPeriod"/>
            </a:pPr>
            <a:r>
              <a:rPr lang="en-CA" sz="2800" dirty="0" smtClean="0"/>
              <a:t>For </a:t>
            </a:r>
            <a:r>
              <a:rPr lang="en-CA" sz="2800" dirty="0"/>
              <a:t>out-of-province and out-of-country reports, </a:t>
            </a:r>
            <a:r>
              <a:rPr lang="en-CA" sz="2800" dirty="0" smtClean="0"/>
              <a:t>relevant clinic information </a:t>
            </a:r>
            <a:r>
              <a:rPr lang="en-CA" sz="2800" dirty="0"/>
              <a:t>should be forwarded to the CMOH (or designate) by FMP (i.e. direct voice communication</a:t>
            </a:r>
            <a:r>
              <a:rPr lang="en-CA" sz="2800" dirty="0" smtClean="0"/>
              <a:t>).</a:t>
            </a:r>
            <a:endParaRPr lang="en-CA" sz="2800" dirty="0"/>
          </a:p>
        </p:txBody>
      </p:sp>
      <p:sp>
        <p:nvSpPr>
          <p:cNvPr id="10" name="Slide Number Placeholder 9"/>
          <p:cNvSpPr>
            <a:spLocks noGrp="1"/>
          </p:cNvSpPr>
          <p:nvPr>
            <p:ph type="sldNum" sz="quarter" idx="12"/>
          </p:nvPr>
        </p:nvSpPr>
        <p:spPr/>
        <p:txBody>
          <a:bodyPr/>
          <a:lstStyle/>
          <a:p>
            <a:fld id="{C85163B1-B462-4D21-B067-D117512AAFD1}" type="slidenum">
              <a:rPr lang="en-CA" smtClean="0"/>
              <a:t>23</a:t>
            </a:fld>
            <a:endParaRPr lang="en-CA"/>
          </a:p>
        </p:txBody>
      </p:sp>
      <p:sp>
        <p:nvSpPr>
          <p:cNvPr id="6" name="TextBox 5"/>
          <p:cNvSpPr txBox="1"/>
          <p:nvPr/>
        </p:nvSpPr>
        <p:spPr>
          <a:xfrm>
            <a:off x="919590" y="6024696"/>
            <a:ext cx="11272410" cy="338554"/>
          </a:xfrm>
          <a:prstGeom prst="rect">
            <a:avLst/>
          </a:prstGeom>
          <a:noFill/>
        </p:spPr>
        <p:txBody>
          <a:bodyPr wrap="square" rtlCol="0">
            <a:spAutoFit/>
          </a:bodyPr>
          <a:lstStyle/>
          <a:p>
            <a:r>
              <a:rPr lang="en-CA" sz="1600" dirty="0" smtClean="0"/>
              <a:t>Alberta Health (February 2020). Notifiable Disease Management Guidelines – coronavirus –COVID-19</a:t>
            </a:r>
            <a:endParaRPr lang="en-CA" sz="1600" dirty="0"/>
          </a:p>
        </p:txBody>
      </p:sp>
      <p:sp>
        <p:nvSpPr>
          <p:cNvPr id="2" name="TextBox 1"/>
          <p:cNvSpPr txBox="1"/>
          <p:nvPr/>
        </p:nvSpPr>
        <p:spPr>
          <a:xfrm>
            <a:off x="9900458" y="344394"/>
            <a:ext cx="1464979" cy="400110"/>
          </a:xfrm>
          <a:prstGeom prst="rect">
            <a:avLst/>
          </a:prstGeom>
          <a:noFill/>
        </p:spPr>
        <p:txBody>
          <a:bodyPr wrap="square" rtlCol="0">
            <a:spAutoFit/>
          </a:bodyPr>
          <a:lstStyle/>
          <a:p>
            <a:r>
              <a:rPr lang="en-CA" sz="2000" b="1" dirty="0" smtClean="0">
                <a:solidFill>
                  <a:srgbClr val="FF0000"/>
                </a:solidFill>
              </a:rPr>
              <a:t>Update</a:t>
            </a:r>
            <a:endParaRPr lang="en-CA" sz="2000" b="1" dirty="0">
              <a:solidFill>
                <a:srgbClr val="FF0000"/>
              </a:solidFill>
            </a:endParaRPr>
          </a:p>
        </p:txBody>
      </p:sp>
    </p:spTree>
    <p:extLst>
      <p:ext uri="{BB962C8B-B14F-4D97-AF65-F5344CB8AC3E}">
        <p14:creationId xmlns:p14="http://schemas.microsoft.com/office/powerpoint/2010/main" val="2637682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Actions: Government </a:t>
            </a:r>
            <a:r>
              <a:rPr lang="en-CA" dirty="0"/>
              <a:t>of </a:t>
            </a:r>
            <a:r>
              <a:rPr lang="en-CA" dirty="0" smtClean="0"/>
              <a:t>Canada</a:t>
            </a:r>
            <a:endParaRPr lang="en-CA" dirty="0"/>
          </a:p>
        </p:txBody>
      </p:sp>
      <p:sp>
        <p:nvSpPr>
          <p:cNvPr id="3" name="Content Placeholder 2"/>
          <p:cNvSpPr>
            <a:spLocks noGrp="1"/>
          </p:cNvSpPr>
          <p:nvPr>
            <p:ph idx="1"/>
          </p:nvPr>
        </p:nvSpPr>
        <p:spPr/>
        <p:txBody>
          <a:bodyPr/>
          <a:lstStyle/>
          <a:p>
            <a:endParaRPr lang="en-CA" dirty="0"/>
          </a:p>
          <a:p>
            <a:pPr marL="180975" indent="-180975">
              <a:buFont typeface="Arial" panose="020B0604020202020204" pitchFamily="34" charset="0"/>
              <a:buChar char="•"/>
            </a:pPr>
            <a:r>
              <a:rPr lang="en-CA" dirty="0"/>
              <a:t>Public Health Agency of Canada is monitoring the situation both on national and global fronts.</a:t>
            </a:r>
          </a:p>
          <a:p>
            <a:pPr marL="180975" indent="-180975">
              <a:buFont typeface="Arial" panose="020B0604020202020204" pitchFamily="34" charset="0"/>
              <a:buChar char="•"/>
            </a:pPr>
            <a:r>
              <a:rPr lang="en-CA" dirty="0"/>
              <a:t>Border Health Services is screening at key airports that have direct flights from China. </a:t>
            </a:r>
          </a:p>
          <a:p>
            <a:pPr marL="180975" indent="-180975">
              <a:buFont typeface="Arial" panose="020B0604020202020204" pitchFamily="34" charset="0"/>
              <a:buChar char="•"/>
            </a:pPr>
            <a:r>
              <a:rPr lang="en-CA" dirty="0"/>
              <a:t>Guidance Documents have been </a:t>
            </a:r>
            <a:r>
              <a:rPr lang="en-CA" dirty="0" smtClean="0"/>
              <a:t>developed:</a:t>
            </a:r>
          </a:p>
          <a:p>
            <a:pPr marL="473583" lvl="1" indent="-180975">
              <a:buFont typeface="Arial" panose="020B0604020202020204" pitchFamily="34" charset="0"/>
              <a:buChar char="•"/>
            </a:pPr>
            <a:r>
              <a:rPr lang="en-CA" dirty="0" smtClean="0">
                <a:solidFill>
                  <a:schemeClr val="tx1"/>
                </a:solidFill>
              </a:rPr>
              <a:t>Infection </a:t>
            </a:r>
            <a:r>
              <a:rPr lang="en-CA" dirty="0">
                <a:solidFill>
                  <a:schemeClr val="tx1"/>
                </a:solidFill>
              </a:rPr>
              <a:t>Prevention and Control for novel Coronavirus (COVID-19</a:t>
            </a:r>
            <a:r>
              <a:rPr lang="en-CA" dirty="0" smtClean="0">
                <a:solidFill>
                  <a:schemeClr val="tx1"/>
                </a:solidFill>
              </a:rPr>
              <a:t>):</a:t>
            </a:r>
          </a:p>
          <a:p>
            <a:pPr marL="473583" lvl="1" indent="-180975">
              <a:buFont typeface="Arial" panose="020B0604020202020204" pitchFamily="34" charset="0"/>
              <a:buChar char="•"/>
            </a:pPr>
            <a:r>
              <a:rPr lang="en-CA" dirty="0" smtClean="0">
                <a:solidFill>
                  <a:schemeClr val="tx1"/>
                </a:solidFill>
              </a:rPr>
              <a:t>Interim </a:t>
            </a:r>
            <a:r>
              <a:rPr lang="en-CA" dirty="0">
                <a:solidFill>
                  <a:schemeClr val="tx1"/>
                </a:solidFill>
              </a:rPr>
              <a:t>Guidance for Acute Healthcare Settings: </a:t>
            </a:r>
            <a:endParaRPr lang="en-CA" dirty="0" smtClean="0">
              <a:solidFill>
                <a:schemeClr val="tx1"/>
              </a:solidFill>
            </a:endParaRPr>
          </a:p>
          <a:p>
            <a:pPr marL="473583" lvl="1" indent="-180975">
              <a:buFont typeface="Arial" panose="020B0604020202020204" pitchFamily="34" charset="0"/>
              <a:buChar char="•"/>
            </a:pPr>
            <a:r>
              <a:rPr lang="en-CA" dirty="0" smtClean="0">
                <a:solidFill>
                  <a:schemeClr val="tx1"/>
                </a:solidFill>
              </a:rPr>
              <a:t>Interim </a:t>
            </a:r>
            <a:r>
              <a:rPr lang="en-CA" dirty="0">
                <a:solidFill>
                  <a:schemeClr val="tx1"/>
                </a:solidFill>
              </a:rPr>
              <a:t>National Case Definition: </a:t>
            </a:r>
            <a:r>
              <a:rPr lang="en-CA" dirty="0" smtClean="0">
                <a:solidFill>
                  <a:schemeClr val="tx1"/>
                </a:solidFill>
              </a:rPr>
              <a:t>COVID-19</a:t>
            </a:r>
          </a:p>
          <a:p>
            <a:pPr marL="180975" indent="-180975">
              <a:buFont typeface="Arial" panose="020B0604020202020204" pitchFamily="34" charset="0"/>
              <a:buChar char="•"/>
            </a:pPr>
            <a:r>
              <a:rPr lang="en-CA" dirty="0" smtClean="0"/>
              <a:t>First </a:t>
            </a:r>
            <a:r>
              <a:rPr lang="en-CA" dirty="0"/>
              <a:t>Nations and Inuit Health Branch is working with Public Health Agency of Canada to update guidance, for example, remote isolated settings – containment</a:t>
            </a:r>
          </a:p>
          <a:p>
            <a:pPr marL="180975" indent="-180975">
              <a:buFont typeface="Arial" panose="020B0604020202020204" pitchFamily="34" charset="0"/>
              <a:buChar char="•"/>
            </a:pPr>
            <a:r>
              <a:rPr lang="en-CA" dirty="0" smtClean="0"/>
              <a:t>Vaccine </a:t>
            </a:r>
            <a:r>
              <a:rPr lang="en-CA" dirty="0"/>
              <a:t>development underway.</a:t>
            </a:r>
          </a:p>
          <a:p>
            <a:endParaRPr lang="en-CA" dirty="0"/>
          </a:p>
        </p:txBody>
      </p:sp>
      <p:sp>
        <p:nvSpPr>
          <p:cNvPr id="5" name="Slide Number Placeholder 4"/>
          <p:cNvSpPr>
            <a:spLocks noGrp="1"/>
          </p:cNvSpPr>
          <p:nvPr>
            <p:ph type="sldNum" sz="quarter" idx="12"/>
          </p:nvPr>
        </p:nvSpPr>
        <p:spPr/>
        <p:txBody>
          <a:bodyPr/>
          <a:lstStyle/>
          <a:p>
            <a:fld id="{C85163B1-B462-4D21-B067-D117512AAFD1}" type="slidenum">
              <a:rPr lang="en-CA" smtClean="0"/>
              <a:t>24</a:t>
            </a:fld>
            <a:endParaRPr lang="en-CA"/>
          </a:p>
        </p:txBody>
      </p:sp>
    </p:spTree>
    <p:extLst>
      <p:ext uri="{BB962C8B-B14F-4D97-AF65-F5344CB8AC3E}">
        <p14:creationId xmlns:p14="http://schemas.microsoft.com/office/powerpoint/2010/main" val="2717689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smtClean="0"/>
              <a:t>Actions: First </a:t>
            </a:r>
            <a:r>
              <a:rPr lang="en-CA" sz="4400" dirty="0"/>
              <a:t>Nations and Inuit Health Branch</a:t>
            </a:r>
          </a:p>
        </p:txBody>
      </p:sp>
      <p:sp>
        <p:nvSpPr>
          <p:cNvPr id="3" name="Content Placeholder 2"/>
          <p:cNvSpPr>
            <a:spLocks noGrp="1"/>
          </p:cNvSpPr>
          <p:nvPr>
            <p:ph idx="1"/>
          </p:nvPr>
        </p:nvSpPr>
        <p:spPr/>
        <p:txBody>
          <a:bodyPr>
            <a:normAutofit lnSpcReduction="10000"/>
          </a:bodyPr>
          <a:lstStyle/>
          <a:p>
            <a:pPr marL="180975" indent="-180975">
              <a:buFont typeface="Arial" panose="020B0604020202020204" pitchFamily="34" charset="0"/>
              <a:buChar char="•"/>
            </a:pPr>
            <a:r>
              <a:rPr lang="en-CA" dirty="0" smtClean="0"/>
              <a:t>Communication </a:t>
            </a:r>
            <a:r>
              <a:rPr lang="en-CA" dirty="0"/>
              <a:t>to partners and regions is being streamlined through one email account to minimize duplication.</a:t>
            </a:r>
          </a:p>
          <a:p>
            <a:pPr marL="180975" indent="-180975">
              <a:buFont typeface="Arial" panose="020B0604020202020204" pitchFamily="34" charset="0"/>
              <a:buChar char="•"/>
            </a:pPr>
            <a:r>
              <a:rPr lang="en-CA" dirty="0"/>
              <a:t>Indigenous Services Canada remains connected to the Public Health Agency of Canada’s federal/provincial/territorial communications on the domestic and international situations.</a:t>
            </a:r>
          </a:p>
          <a:p>
            <a:pPr marL="180975" indent="-180975">
              <a:buFont typeface="Arial" panose="020B0604020202020204" pitchFamily="34" charset="0"/>
              <a:buChar char="•"/>
            </a:pPr>
            <a:r>
              <a:rPr lang="en-CA" dirty="0"/>
              <a:t>Personal protective equipment and infection control training has been conducted for health care providers in each region through a train-the-trainer approach. Regions are reaching out to communities and providing further training and information on infection prevention and control.</a:t>
            </a:r>
          </a:p>
          <a:p>
            <a:pPr marL="180975" indent="-180975">
              <a:buFont typeface="Arial" panose="020B0604020202020204" pitchFamily="34" charset="0"/>
              <a:buChar char="•"/>
            </a:pPr>
            <a:r>
              <a:rPr lang="en-CA" dirty="0"/>
              <a:t>Regions are working with respective communities to update their </a:t>
            </a:r>
            <a:r>
              <a:rPr lang="en-CA" dirty="0" smtClean="0"/>
              <a:t>pandemic annex of the All Hazards Emergency response plans.</a:t>
            </a:r>
            <a:endParaRPr lang="en-CA" dirty="0">
              <a:solidFill>
                <a:srgbClr val="FF0000"/>
              </a:solidFill>
            </a:endParaRPr>
          </a:p>
          <a:p>
            <a:pPr marL="180975" indent="-180975">
              <a:buFont typeface="Arial" panose="020B0604020202020204" pitchFamily="34" charset="0"/>
              <a:buChar char="•"/>
            </a:pPr>
            <a:r>
              <a:rPr lang="en-CA" dirty="0"/>
              <a:t>Webinar sessions and other information sessions are being conducted by Regions and National Office to share information on the situation and infection </a:t>
            </a:r>
            <a:r>
              <a:rPr lang="en-CA" dirty="0" smtClean="0"/>
              <a:t>prevention and control </a:t>
            </a:r>
            <a:r>
              <a:rPr lang="en-CA" dirty="0"/>
              <a:t>practices and public health measures.</a:t>
            </a:r>
          </a:p>
          <a:p>
            <a:pPr marL="180975" indent="-180975">
              <a:buFont typeface="Arial" panose="020B0604020202020204" pitchFamily="34" charset="0"/>
              <a:buChar char="•"/>
            </a:pPr>
            <a:endParaRPr lang="en-CA" dirty="0"/>
          </a:p>
          <a:p>
            <a:endParaRPr lang="en-CA" dirty="0"/>
          </a:p>
        </p:txBody>
      </p:sp>
      <p:sp>
        <p:nvSpPr>
          <p:cNvPr id="5" name="Slide Number Placeholder 4"/>
          <p:cNvSpPr>
            <a:spLocks noGrp="1"/>
          </p:cNvSpPr>
          <p:nvPr>
            <p:ph type="sldNum" sz="quarter" idx="12"/>
          </p:nvPr>
        </p:nvSpPr>
        <p:spPr/>
        <p:txBody>
          <a:bodyPr/>
          <a:lstStyle/>
          <a:p>
            <a:fld id="{C85163B1-B462-4D21-B067-D117512AAFD1}" type="slidenum">
              <a:rPr lang="en-CA" smtClean="0"/>
              <a:t>25</a:t>
            </a:fld>
            <a:endParaRPr lang="en-CA"/>
          </a:p>
        </p:txBody>
      </p:sp>
    </p:spTree>
    <p:extLst>
      <p:ext uri="{BB962C8B-B14F-4D97-AF65-F5344CB8AC3E}">
        <p14:creationId xmlns:p14="http://schemas.microsoft.com/office/powerpoint/2010/main" val="38606626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On the horizon</a:t>
            </a:r>
          </a:p>
        </p:txBody>
      </p:sp>
      <p:sp>
        <p:nvSpPr>
          <p:cNvPr id="3" name="Content Placeholder 2"/>
          <p:cNvSpPr>
            <a:spLocks noGrp="1"/>
          </p:cNvSpPr>
          <p:nvPr>
            <p:ph idx="1"/>
          </p:nvPr>
        </p:nvSpPr>
        <p:spPr/>
        <p:txBody>
          <a:bodyPr>
            <a:normAutofit/>
          </a:bodyPr>
          <a:lstStyle/>
          <a:p>
            <a:pPr marL="180975" indent="-180975">
              <a:buFont typeface="Arial" panose="020B0604020202020204" pitchFamily="34" charset="0"/>
              <a:buChar char="•"/>
            </a:pPr>
            <a:r>
              <a:rPr lang="en-CA" dirty="0"/>
              <a:t>Anticipate an increase in </a:t>
            </a:r>
            <a:r>
              <a:rPr lang="en-CA" dirty="0" smtClean="0"/>
              <a:t>cases.</a:t>
            </a:r>
            <a:endParaRPr lang="en-CA" dirty="0"/>
          </a:p>
          <a:p>
            <a:pPr marL="180975" indent="-180975">
              <a:buFont typeface="Arial" panose="020B0604020202020204" pitchFamily="34" charset="0"/>
              <a:buChar char="•"/>
            </a:pPr>
            <a:r>
              <a:rPr lang="en-CA" dirty="0" smtClean="0"/>
              <a:t>As </a:t>
            </a:r>
            <a:r>
              <a:rPr lang="en-CA" dirty="0"/>
              <a:t>the situation evolves, we all should take this opportunity to review our plans and processes as well as the routine infection prevention and control practices that help to limit the spread of infections.</a:t>
            </a:r>
          </a:p>
          <a:p>
            <a:endParaRPr lang="en-CA" dirty="0"/>
          </a:p>
          <a:p>
            <a:endParaRPr lang="en-CA" dirty="0"/>
          </a:p>
        </p:txBody>
      </p:sp>
      <p:sp>
        <p:nvSpPr>
          <p:cNvPr id="5" name="Slide Number Placeholder 4"/>
          <p:cNvSpPr>
            <a:spLocks noGrp="1"/>
          </p:cNvSpPr>
          <p:nvPr>
            <p:ph type="sldNum" sz="quarter" idx="12"/>
          </p:nvPr>
        </p:nvSpPr>
        <p:spPr/>
        <p:txBody>
          <a:bodyPr/>
          <a:lstStyle/>
          <a:p>
            <a:fld id="{C85163B1-B462-4D21-B067-D117512AAFD1}" type="slidenum">
              <a:rPr lang="en-CA" smtClean="0"/>
              <a:t>26</a:t>
            </a:fld>
            <a:endParaRPr lang="en-CA"/>
          </a:p>
        </p:txBody>
      </p:sp>
    </p:spTree>
    <p:extLst>
      <p:ext uri="{BB962C8B-B14F-4D97-AF65-F5344CB8AC3E}">
        <p14:creationId xmlns:p14="http://schemas.microsoft.com/office/powerpoint/2010/main" val="7859707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Reminder </a:t>
            </a:r>
            <a:endParaRPr lang="en-CA" dirty="0"/>
          </a:p>
        </p:txBody>
      </p:sp>
      <p:sp>
        <p:nvSpPr>
          <p:cNvPr id="3" name="Content Placeholder 2"/>
          <p:cNvSpPr>
            <a:spLocks noGrp="1"/>
          </p:cNvSpPr>
          <p:nvPr>
            <p:ph idx="1"/>
          </p:nvPr>
        </p:nvSpPr>
        <p:spPr/>
        <p:txBody>
          <a:bodyPr/>
          <a:lstStyle/>
          <a:p>
            <a:pPr marL="180975" indent="-180975">
              <a:buFont typeface="Arial" panose="020B0604020202020204" pitchFamily="34" charset="0"/>
              <a:buChar char="•"/>
            </a:pPr>
            <a:r>
              <a:rPr lang="en-CA" dirty="0" smtClean="0"/>
              <a:t>We </a:t>
            </a:r>
            <a:r>
              <a:rPr lang="en-CA" dirty="0"/>
              <a:t>are still in the middle of influenza season in Canada</a:t>
            </a:r>
            <a:r>
              <a:rPr lang="en-CA" dirty="0" smtClean="0"/>
              <a:t>;</a:t>
            </a:r>
          </a:p>
          <a:p>
            <a:pPr marL="473583" lvl="1" indent="-180975">
              <a:buFont typeface="Arial" panose="020B0604020202020204" pitchFamily="34" charset="0"/>
              <a:buChar char="•"/>
            </a:pPr>
            <a:r>
              <a:rPr lang="en-CA" dirty="0" smtClean="0"/>
              <a:t>a </a:t>
            </a:r>
            <a:r>
              <a:rPr lang="en-CA" dirty="0"/>
              <a:t>virus that causes 3000+ deaths in Canada each year.</a:t>
            </a:r>
          </a:p>
        </p:txBody>
      </p:sp>
      <p:sp>
        <p:nvSpPr>
          <p:cNvPr id="4" name="Slide Number Placeholder 3"/>
          <p:cNvSpPr>
            <a:spLocks noGrp="1"/>
          </p:cNvSpPr>
          <p:nvPr>
            <p:ph type="sldNum" sz="quarter" idx="12"/>
          </p:nvPr>
        </p:nvSpPr>
        <p:spPr/>
        <p:txBody>
          <a:bodyPr/>
          <a:lstStyle/>
          <a:p>
            <a:fld id="{C85163B1-B462-4D21-B067-D117512AAFD1}" type="slidenum">
              <a:rPr lang="en-CA" smtClean="0"/>
              <a:t>27</a:t>
            </a:fld>
            <a:endParaRPr lang="en-CA"/>
          </a:p>
        </p:txBody>
      </p:sp>
    </p:spTree>
    <p:extLst>
      <p:ext uri="{BB962C8B-B14F-4D97-AF65-F5344CB8AC3E}">
        <p14:creationId xmlns:p14="http://schemas.microsoft.com/office/powerpoint/2010/main" val="4621127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85163B1-B462-4D21-B067-D117512AAFD1}" type="slidenum">
              <a:rPr lang="en-CA" smtClean="0"/>
              <a:t>28</a:t>
            </a:fld>
            <a:endParaRPr lang="en-CA"/>
          </a:p>
        </p:txBody>
      </p:sp>
      <p:sp>
        <p:nvSpPr>
          <p:cNvPr id="2" name="Title 1"/>
          <p:cNvSpPr>
            <a:spLocks noGrp="1"/>
          </p:cNvSpPr>
          <p:nvPr>
            <p:ph type="title" idx="4294967295"/>
          </p:nvPr>
        </p:nvSpPr>
        <p:spPr>
          <a:xfrm>
            <a:off x="0" y="593725"/>
            <a:ext cx="3200400" cy="2286000"/>
          </a:xfrm>
        </p:spPr>
        <p:txBody>
          <a:bodyPr/>
          <a:lstStyle/>
          <a:p>
            <a:endParaRPr lang="en-CA" dirty="0"/>
          </a:p>
        </p:txBody>
      </p:sp>
      <p:sp>
        <p:nvSpPr>
          <p:cNvPr id="10" name="Rectangle 9"/>
          <p:cNvSpPr/>
          <p:nvPr/>
        </p:nvSpPr>
        <p:spPr>
          <a:xfrm>
            <a:off x="94488" y="5917985"/>
            <a:ext cx="6625468" cy="369332"/>
          </a:xfrm>
          <a:prstGeom prst="rect">
            <a:avLst/>
          </a:prstGeom>
        </p:spPr>
        <p:txBody>
          <a:bodyPr wrap="none">
            <a:spAutoFit/>
          </a:bodyPr>
          <a:lstStyle/>
          <a:p>
            <a:r>
              <a:rPr lang="en-CA" dirty="0" smtClean="0"/>
              <a:t>Resource: </a:t>
            </a:r>
            <a:r>
              <a:rPr lang="en-CA" dirty="0"/>
              <a:t>https://open.alberta.ca/publications/coronavirus-covid-19</a:t>
            </a:r>
          </a:p>
        </p:txBody>
      </p:sp>
      <p:pic>
        <p:nvPicPr>
          <p:cNvPr id="3" name="Picture 2"/>
          <p:cNvPicPr>
            <a:picLocks noChangeAspect="1"/>
          </p:cNvPicPr>
          <p:nvPr/>
        </p:nvPicPr>
        <p:blipFill>
          <a:blip r:embed="rId3"/>
          <a:stretch>
            <a:fillRect/>
          </a:stretch>
        </p:blipFill>
        <p:spPr>
          <a:xfrm>
            <a:off x="-31455" y="0"/>
            <a:ext cx="7189827" cy="4952246"/>
          </a:xfrm>
          <a:prstGeom prst="rect">
            <a:avLst/>
          </a:prstGeom>
        </p:spPr>
      </p:pic>
      <p:pic>
        <p:nvPicPr>
          <p:cNvPr id="5" name="Picture 4"/>
          <p:cNvPicPr>
            <a:picLocks noChangeAspect="1"/>
          </p:cNvPicPr>
          <p:nvPr/>
        </p:nvPicPr>
        <p:blipFill>
          <a:blip r:embed="rId4"/>
          <a:stretch>
            <a:fillRect/>
          </a:stretch>
        </p:blipFill>
        <p:spPr>
          <a:xfrm>
            <a:off x="6845898" y="33762"/>
            <a:ext cx="5122127" cy="6253555"/>
          </a:xfrm>
          <a:prstGeom prst="rect">
            <a:avLst/>
          </a:prstGeom>
          <a:ln w="19050">
            <a:solidFill>
              <a:schemeClr val="tx1"/>
            </a:solidFill>
          </a:ln>
        </p:spPr>
      </p:pic>
    </p:spTree>
    <p:extLst>
      <p:ext uri="{BB962C8B-B14F-4D97-AF65-F5344CB8AC3E}">
        <p14:creationId xmlns:p14="http://schemas.microsoft.com/office/powerpoint/2010/main" val="37878725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CA" sz="4800" b="1" dirty="0" smtClean="0">
                <a:latin typeface="Arial" panose="020B0604020202020204" pitchFamily="34" charset="0"/>
                <a:cs typeface="Arial" panose="020B0604020202020204" pitchFamily="34" charset="0"/>
              </a:rPr>
              <a:t>Infection Prevention and Control</a:t>
            </a:r>
            <a:br>
              <a:rPr lang="en-CA" sz="4800" b="1" dirty="0" smtClean="0">
                <a:latin typeface="Arial" panose="020B0604020202020204" pitchFamily="34" charset="0"/>
                <a:cs typeface="Arial" panose="020B0604020202020204" pitchFamily="34" charset="0"/>
              </a:rPr>
            </a:br>
            <a:r>
              <a:rPr lang="en-CA" sz="4800" b="1" dirty="0" smtClean="0">
                <a:latin typeface="Arial" panose="020B0604020202020204" pitchFamily="34" charset="0"/>
                <a:cs typeface="Arial" panose="020B0604020202020204" pitchFamily="34" charset="0"/>
              </a:rPr>
              <a:t>PPE</a:t>
            </a:r>
            <a:br>
              <a:rPr lang="en-CA" sz="4800" b="1" dirty="0" smtClean="0">
                <a:latin typeface="Arial" panose="020B0604020202020204" pitchFamily="34" charset="0"/>
                <a:cs typeface="Arial" panose="020B0604020202020204" pitchFamily="34" charset="0"/>
              </a:rPr>
            </a:br>
            <a:r>
              <a:rPr lang="en-CA" sz="3600" b="1" dirty="0" smtClean="0">
                <a:latin typeface="Arial" panose="020B0604020202020204" pitchFamily="34" charset="0"/>
                <a:cs typeface="Arial" panose="020B0604020202020204" pitchFamily="34" charset="0"/>
              </a:rPr>
              <a:t>for Healthcare Workers</a:t>
            </a:r>
            <a:endParaRPr lang="en-CA" sz="4800" b="1" dirty="0">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p:txBody>
          <a:bodyPr/>
          <a:lstStyle/>
          <a:p>
            <a:r>
              <a:rPr lang="en-CA" dirty="0" smtClean="0"/>
              <a:t>March 2020</a:t>
            </a:r>
            <a:endParaRPr lang="en-CA" dirty="0"/>
          </a:p>
        </p:txBody>
      </p:sp>
      <p:sp>
        <p:nvSpPr>
          <p:cNvPr id="4" name="Slide Number Placeholder 3"/>
          <p:cNvSpPr>
            <a:spLocks noGrp="1"/>
          </p:cNvSpPr>
          <p:nvPr>
            <p:ph type="sldNum" sz="quarter" idx="12"/>
          </p:nvPr>
        </p:nvSpPr>
        <p:spPr/>
        <p:txBody>
          <a:bodyPr/>
          <a:lstStyle/>
          <a:p>
            <a:fld id="{C85163B1-B462-4D21-B067-D117512AAFD1}" type="slidenum">
              <a:rPr lang="en-CA" smtClean="0"/>
              <a:t>29</a:t>
            </a:fld>
            <a:endParaRPr lang="en-CA"/>
          </a:p>
        </p:txBody>
      </p:sp>
    </p:spTree>
    <p:extLst>
      <p:ext uri="{BB962C8B-B14F-4D97-AF65-F5344CB8AC3E}">
        <p14:creationId xmlns:p14="http://schemas.microsoft.com/office/powerpoint/2010/main" val="965242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COVID-19 Current Situation </a:t>
            </a:r>
            <a:endParaRPr lang="en-CA" dirty="0"/>
          </a:p>
        </p:txBody>
      </p:sp>
      <p:sp>
        <p:nvSpPr>
          <p:cNvPr id="3" name="Content Placeholder 2"/>
          <p:cNvSpPr>
            <a:spLocks noGrp="1"/>
          </p:cNvSpPr>
          <p:nvPr>
            <p:ph idx="1"/>
          </p:nvPr>
        </p:nvSpPr>
        <p:spPr/>
        <p:txBody>
          <a:bodyPr/>
          <a:lstStyle/>
          <a:p>
            <a:pPr marL="180975" indent="-176213">
              <a:buFont typeface="Arial" panose="020B0604020202020204" pitchFamily="34" charset="0"/>
              <a:buChar char="•"/>
            </a:pPr>
            <a:r>
              <a:rPr lang="en-CA" dirty="0"/>
              <a:t>On December 31 2019, an outbreak of pneumonia associated with a new coronavirus (COVID-19) was reported in China.  </a:t>
            </a:r>
          </a:p>
          <a:p>
            <a:pPr marL="180975" indent="-176213">
              <a:buFont typeface="Arial" panose="020B0604020202020204" pitchFamily="34" charset="0"/>
              <a:buChar char="•"/>
            </a:pPr>
            <a:r>
              <a:rPr lang="en-CA" dirty="0"/>
              <a:t>The </a:t>
            </a:r>
            <a:r>
              <a:rPr lang="en-CA" dirty="0" smtClean="0"/>
              <a:t>outbreak is believed to have began </a:t>
            </a:r>
            <a:r>
              <a:rPr lang="en-CA" dirty="0"/>
              <a:t>at a market for live poultry, wild animals and seafood in Wuhan, China.   </a:t>
            </a:r>
          </a:p>
          <a:p>
            <a:pPr marL="180975" indent="-176213">
              <a:buFont typeface="Arial" panose="020B0604020202020204" pitchFamily="34" charset="0"/>
              <a:buChar char="•"/>
            </a:pPr>
            <a:r>
              <a:rPr lang="en-CA" dirty="0"/>
              <a:t>China has shut down the Wuhan market, as well as domestic and international transportation links from Wuhan and other affected cities in an attempt to contain the spread of the virus.  </a:t>
            </a:r>
          </a:p>
        </p:txBody>
      </p:sp>
      <p:sp>
        <p:nvSpPr>
          <p:cNvPr id="5" name="Slide Number Placeholder 4"/>
          <p:cNvSpPr>
            <a:spLocks noGrp="1"/>
          </p:cNvSpPr>
          <p:nvPr>
            <p:ph type="sldNum" sz="quarter" idx="12"/>
          </p:nvPr>
        </p:nvSpPr>
        <p:spPr/>
        <p:txBody>
          <a:bodyPr/>
          <a:lstStyle/>
          <a:p>
            <a:fld id="{C85163B1-B462-4D21-B067-D117512AAFD1}" type="slidenum">
              <a:rPr lang="en-CA" smtClean="0"/>
              <a:t>3</a:t>
            </a:fld>
            <a:endParaRPr lang="en-CA"/>
          </a:p>
        </p:txBody>
      </p:sp>
    </p:spTree>
    <p:extLst>
      <p:ext uri="{BB962C8B-B14F-4D97-AF65-F5344CB8AC3E}">
        <p14:creationId xmlns:p14="http://schemas.microsoft.com/office/powerpoint/2010/main" val="35711022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COVID-19 </a:t>
            </a:r>
            <a:br>
              <a:rPr lang="en-CA" dirty="0" smtClean="0"/>
            </a:br>
            <a:r>
              <a:rPr lang="en-CA" dirty="0" smtClean="0"/>
              <a:t>Chain of Infectio</a:t>
            </a:r>
            <a:r>
              <a:rPr lang="en-CA" dirty="0"/>
              <a:t>n</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91030" y="1300591"/>
            <a:ext cx="6493883" cy="4961513"/>
          </a:xfrm>
        </p:spPr>
      </p:pic>
      <p:sp>
        <p:nvSpPr>
          <p:cNvPr id="4" name="Slide Number Placeholder 3"/>
          <p:cNvSpPr>
            <a:spLocks noGrp="1"/>
          </p:cNvSpPr>
          <p:nvPr>
            <p:ph type="sldNum" sz="quarter" idx="12"/>
          </p:nvPr>
        </p:nvSpPr>
        <p:spPr/>
        <p:txBody>
          <a:bodyPr/>
          <a:lstStyle/>
          <a:p>
            <a:fld id="{C85163B1-B462-4D21-B067-D117512AAFD1}" type="slidenum">
              <a:rPr lang="en-CA" smtClean="0"/>
              <a:t>30</a:t>
            </a:fld>
            <a:endParaRPr lang="en-CA"/>
          </a:p>
        </p:txBody>
      </p:sp>
      <p:sp>
        <p:nvSpPr>
          <p:cNvPr id="3" name="Rectangle 2"/>
          <p:cNvSpPr/>
          <p:nvPr/>
        </p:nvSpPr>
        <p:spPr>
          <a:xfrm>
            <a:off x="1097280" y="5615773"/>
            <a:ext cx="3999821" cy="646331"/>
          </a:xfrm>
          <a:prstGeom prst="rect">
            <a:avLst/>
          </a:prstGeom>
        </p:spPr>
        <p:txBody>
          <a:bodyPr wrap="square">
            <a:spAutoFit/>
          </a:bodyPr>
          <a:lstStyle/>
          <a:p>
            <a:r>
              <a:rPr lang="en-CA" dirty="0"/>
              <a:t>FNIHB Alberta (2017). Infection Control &amp; Control Guidelines: Community Health</a:t>
            </a:r>
          </a:p>
        </p:txBody>
      </p:sp>
    </p:spTree>
    <p:extLst>
      <p:ext uri="{BB962C8B-B14F-4D97-AF65-F5344CB8AC3E}">
        <p14:creationId xmlns:p14="http://schemas.microsoft.com/office/powerpoint/2010/main" val="23374062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Causative/Infective Agent</a:t>
            </a:r>
            <a:endParaRPr lang="en-CA" dirty="0"/>
          </a:p>
        </p:txBody>
      </p:sp>
      <p:sp>
        <p:nvSpPr>
          <p:cNvPr id="3" name="Content Placeholder 2"/>
          <p:cNvSpPr>
            <a:spLocks noGrp="1"/>
          </p:cNvSpPr>
          <p:nvPr>
            <p:ph idx="1"/>
          </p:nvPr>
        </p:nvSpPr>
        <p:spPr>
          <a:xfrm>
            <a:off x="1097280" y="1845734"/>
            <a:ext cx="6230799" cy="4023360"/>
          </a:xfrm>
        </p:spPr>
        <p:txBody>
          <a:bodyPr/>
          <a:lstStyle/>
          <a:p>
            <a:pPr marL="176213" indent="-176213">
              <a:buFont typeface="Arial" panose="020B0604020202020204" pitchFamily="34" charset="0"/>
              <a:buChar char="•"/>
            </a:pPr>
            <a:r>
              <a:rPr lang="en-CA" dirty="0"/>
              <a:t>A </a:t>
            </a:r>
            <a:r>
              <a:rPr lang="en-CA" dirty="0" smtClean="0"/>
              <a:t>causative/infective </a:t>
            </a:r>
            <a:r>
              <a:rPr lang="en-CA" dirty="0"/>
              <a:t>agent </a:t>
            </a:r>
            <a:r>
              <a:rPr lang="en-CA" dirty="0" smtClean="0"/>
              <a:t>includes:</a:t>
            </a:r>
          </a:p>
          <a:p>
            <a:pPr marL="468821" lvl="1" indent="-176213">
              <a:buFont typeface="Arial" panose="020B0604020202020204" pitchFamily="34" charset="0"/>
              <a:buChar char="•"/>
            </a:pPr>
            <a:r>
              <a:rPr lang="en-CA" dirty="0" smtClean="0"/>
              <a:t>bacteria</a:t>
            </a:r>
          </a:p>
          <a:p>
            <a:pPr marL="468821" lvl="1" indent="-176213">
              <a:buFont typeface="Arial" panose="020B0604020202020204" pitchFamily="34" charset="0"/>
              <a:buChar char="•"/>
            </a:pPr>
            <a:r>
              <a:rPr lang="en-CA" dirty="0"/>
              <a:t>v</a:t>
            </a:r>
            <a:r>
              <a:rPr lang="en-CA" dirty="0" smtClean="0"/>
              <a:t>iruses</a:t>
            </a:r>
          </a:p>
          <a:p>
            <a:pPr marL="468821" lvl="1" indent="-176213">
              <a:buFont typeface="Arial" panose="020B0604020202020204" pitchFamily="34" charset="0"/>
              <a:buChar char="•"/>
            </a:pPr>
            <a:r>
              <a:rPr lang="en-CA" dirty="0" smtClean="0"/>
              <a:t>fungi </a:t>
            </a:r>
            <a:r>
              <a:rPr lang="en-CA" dirty="0"/>
              <a:t>and </a:t>
            </a:r>
            <a:endParaRPr lang="en-CA" dirty="0" smtClean="0"/>
          </a:p>
          <a:p>
            <a:pPr marL="468821" lvl="1" indent="-176213">
              <a:buFont typeface="Arial" panose="020B0604020202020204" pitchFamily="34" charset="0"/>
              <a:buChar char="•"/>
            </a:pPr>
            <a:r>
              <a:rPr lang="en-CA" dirty="0" smtClean="0"/>
              <a:t>parasites </a:t>
            </a:r>
            <a:r>
              <a:rPr lang="en-CA" dirty="0"/>
              <a:t>capable of causing disease. </a:t>
            </a:r>
            <a:endParaRPr lang="en-CA" dirty="0" smtClean="0"/>
          </a:p>
          <a:p>
            <a:pPr marL="176213" indent="-176213">
              <a:buFont typeface="Arial" panose="020B0604020202020204" pitchFamily="34" charset="0"/>
              <a:buChar char="•"/>
            </a:pPr>
            <a:r>
              <a:rPr lang="en-CA" dirty="0" smtClean="0"/>
              <a:t>The </a:t>
            </a:r>
            <a:r>
              <a:rPr lang="en-CA" dirty="0"/>
              <a:t>ability to cause disease is influenced by the organism’s specific characteristics: i.e. invasiveness, pathogenicity, virulence, infectious dose, viability in free state, host specificity, antigenic variation, its ability to develop resistance to antimicrobial agents.</a:t>
            </a:r>
          </a:p>
        </p:txBody>
      </p:sp>
      <p:sp>
        <p:nvSpPr>
          <p:cNvPr id="4" name="TextBox 3"/>
          <p:cNvSpPr txBox="1"/>
          <p:nvPr/>
        </p:nvSpPr>
        <p:spPr>
          <a:xfrm>
            <a:off x="991091" y="5934751"/>
            <a:ext cx="8436077" cy="338554"/>
          </a:xfrm>
          <a:prstGeom prst="rect">
            <a:avLst/>
          </a:prstGeom>
          <a:noFill/>
        </p:spPr>
        <p:txBody>
          <a:bodyPr wrap="square" rtlCol="0">
            <a:spAutoFit/>
          </a:bodyPr>
          <a:lstStyle/>
          <a:p>
            <a:r>
              <a:rPr lang="en-CA" sz="1600" dirty="0" smtClean="0"/>
              <a:t>FNIHB Alberta (2017). Infection Control &amp;</a:t>
            </a:r>
            <a:r>
              <a:rPr lang="en-CA" sz="1600" dirty="0"/>
              <a:t> </a:t>
            </a:r>
            <a:r>
              <a:rPr lang="en-CA" sz="1600" dirty="0" smtClean="0"/>
              <a:t>Control Guidelines: Community Health</a:t>
            </a:r>
            <a:endParaRPr lang="en-CA"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2299" y="1618123"/>
            <a:ext cx="4828110" cy="3688815"/>
          </a:xfrm>
          <a:prstGeom prst="rect">
            <a:avLst/>
          </a:prstGeom>
        </p:spPr>
      </p:pic>
    </p:spTree>
    <p:extLst>
      <p:ext uri="{BB962C8B-B14F-4D97-AF65-F5344CB8AC3E}">
        <p14:creationId xmlns:p14="http://schemas.microsoft.com/office/powerpoint/2010/main" val="33824606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Causative/Infective Agent</a:t>
            </a:r>
          </a:p>
        </p:txBody>
      </p:sp>
      <p:sp>
        <p:nvSpPr>
          <p:cNvPr id="3" name="Content Placeholder 2"/>
          <p:cNvSpPr>
            <a:spLocks noGrp="1"/>
          </p:cNvSpPr>
          <p:nvPr>
            <p:ph idx="1"/>
          </p:nvPr>
        </p:nvSpPr>
        <p:spPr/>
        <p:txBody>
          <a:bodyPr/>
          <a:lstStyle/>
          <a:p>
            <a:r>
              <a:rPr lang="en-CA" dirty="0"/>
              <a:t>This link in the chain can be broken by eliminating or inactivating the agent. This is done by:</a:t>
            </a:r>
          </a:p>
          <a:p>
            <a:pPr marL="171450" indent="-171450">
              <a:buFontTx/>
              <a:buChar char="-"/>
            </a:pPr>
            <a:r>
              <a:rPr lang="en-CA" dirty="0"/>
              <a:t>Hand hygiene</a:t>
            </a:r>
          </a:p>
          <a:p>
            <a:pPr marL="171450" indent="-171450">
              <a:buFontTx/>
              <a:buChar char="-"/>
            </a:pPr>
            <a:r>
              <a:rPr lang="en-CA" dirty="0"/>
              <a:t>Environmental cleaning</a:t>
            </a:r>
          </a:p>
          <a:p>
            <a:pPr marL="171450" indent="-171450">
              <a:buFontTx/>
              <a:buChar char="-"/>
            </a:pPr>
            <a:r>
              <a:rPr lang="en-CA" dirty="0"/>
              <a:t>Taking antibiotics as prescribed</a:t>
            </a:r>
          </a:p>
          <a:p>
            <a:endParaRPr lang="en-CA" dirty="0"/>
          </a:p>
        </p:txBody>
      </p:sp>
      <p:sp>
        <p:nvSpPr>
          <p:cNvPr id="4" name="Slide Number Placeholder 3"/>
          <p:cNvSpPr>
            <a:spLocks noGrp="1"/>
          </p:cNvSpPr>
          <p:nvPr>
            <p:ph type="sldNum" sz="quarter" idx="12"/>
          </p:nvPr>
        </p:nvSpPr>
        <p:spPr/>
        <p:txBody>
          <a:bodyPr/>
          <a:lstStyle/>
          <a:p>
            <a:fld id="{C85163B1-B462-4D21-B067-D117512AAFD1}" type="slidenum">
              <a:rPr lang="en-CA" smtClean="0"/>
              <a:t>32</a:t>
            </a:fld>
            <a:endParaRPr lang="en-CA"/>
          </a:p>
        </p:txBody>
      </p:sp>
    </p:spTree>
    <p:extLst>
      <p:ext uri="{BB962C8B-B14F-4D97-AF65-F5344CB8AC3E}">
        <p14:creationId xmlns:p14="http://schemas.microsoft.com/office/powerpoint/2010/main" val="30590223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Reservoir</a:t>
            </a:r>
            <a:endParaRPr lang="en-CA" dirty="0"/>
          </a:p>
        </p:txBody>
      </p:sp>
      <p:sp>
        <p:nvSpPr>
          <p:cNvPr id="3" name="Content Placeholder 2"/>
          <p:cNvSpPr>
            <a:spLocks noGrp="1"/>
          </p:cNvSpPr>
          <p:nvPr>
            <p:ph idx="1"/>
          </p:nvPr>
        </p:nvSpPr>
        <p:spPr/>
        <p:txBody>
          <a:bodyPr>
            <a:normAutofit fontScale="55000" lnSpcReduction="20000"/>
          </a:bodyPr>
          <a:lstStyle/>
          <a:p>
            <a:pPr marL="0" indent="0">
              <a:buNone/>
            </a:pPr>
            <a:r>
              <a:rPr lang="en-CA" sz="3300" dirty="0" smtClean="0"/>
              <a:t>A </a:t>
            </a:r>
            <a:r>
              <a:rPr lang="en-CA" sz="3300" dirty="0"/>
              <a:t>reservoir is where the organism lives, multiplies and includes humans, animals and the environment. </a:t>
            </a:r>
            <a:endParaRPr lang="en-CA" sz="3300" dirty="0" smtClean="0"/>
          </a:p>
          <a:p>
            <a:pPr marL="0" indent="0">
              <a:buNone/>
            </a:pPr>
            <a:r>
              <a:rPr lang="en-CA" sz="3300" dirty="0" smtClean="0"/>
              <a:t>Human </a:t>
            </a:r>
            <a:r>
              <a:rPr lang="en-CA" sz="3300" dirty="0"/>
              <a:t>reservoirs may: </a:t>
            </a:r>
          </a:p>
          <a:p>
            <a:pPr marL="722312" indent="-457200">
              <a:buFont typeface="Arial" panose="020B0604020202020204" pitchFamily="34" charset="0"/>
              <a:buChar char="•"/>
            </a:pPr>
            <a:r>
              <a:rPr lang="en-CA" sz="3300" dirty="0" smtClean="0"/>
              <a:t>have </a:t>
            </a:r>
            <a:r>
              <a:rPr lang="en-CA" sz="3300" dirty="0"/>
              <a:t>active disease </a:t>
            </a:r>
          </a:p>
          <a:p>
            <a:pPr marL="722312" indent="-457200">
              <a:buFont typeface="Arial" panose="020B0604020202020204" pitchFamily="34" charset="0"/>
              <a:buChar char="•"/>
            </a:pPr>
            <a:r>
              <a:rPr lang="en-CA" sz="3300" dirty="0" smtClean="0"/>
              <a:t>be </a:t>
            </a:r>
            <a:r>
              <a:rPr lang="en-CA" sz="3300" dirty="0"/>
              <a:t>asymptomatic and/or in incubation period </a:t>
            </a:r>
          </a:p>
          <a:p>
            <a:pPr marL="722312" indent="-457200">
              <a:buFont typeface="Arial" panose="020B0604020202020204" pitchFamily="34" charset="0"/>
              <a:buChar char="•"/>
            </a:pPr>
            <a:r>
              <a:rPr lang="en-CA" sz="3300" dirty="0" smtClean="0"/>
              <a:t>be </a:t>
            </a:r>
            <a:r>
              <a:rPr lang="en-CA" sz="3300" dirty="0"/>
              <a:t>colonized with micro-organisms - temporarily or permanently – especially on skin and mucous membranes. </a:t>
            </a:r>
          </a:p>
          <a:p>
            <a:endParaRPr lang="en-CA" sz="3300" dirty="0"/>
          </a:p>
          <a:p>
            <a:pPr>
              <a:buFont typeface="Arial" panose="020B0604020202020204" pitchFamily="34" charset="0"/>
              <a:buChar char="•"/>
            </a:pPr>
            <a:r>
              <a:rPr lang="en-CA" sz="3300" dirty="0"/>
              <a:t>Transmission is increased where there are individuals who: </a:t>
            </a:r>
            <a:endParaRPr lang="en-CA" sz="3300" dirty="0" smtClean="0"/>
          </a:p>
          <a:p>
            <a:pPr lvl="1">
              <a:buFont typeface="Arial" panose="020B0604020202020204" pitchFamily="34" charset="0"/>
              <a:buChar char="•"/>
            </a:pPr>
            <a:r>
              <a:rPr lang="en-CA" sz="3100" dirty="0" smtClean="0"/>
              <a:t>visibly </a:t>
            </a:r>
            <a:r>
              <a:rPr lang="en-CA" sz="3100" dirty="0"/>
              <a:t>soil the environment </a:t>
            </a:r>
            <a:endParaRPr lang="en-CA" sz="3100" dirty="0" smtClean="0"/>
          </a:p>
          <a:p>
            <a:pPr lvl="1">
              <a:buFont typeface="Arial" panose="020B0604020202020204" pitchFamily="34" charset="0"/>
              <a:buChar char="•"/>
            </a:pPr>
            <a:r>
              <a:rPr lang="en-CA" sz="3300" dirty="0" smtClean="0"/>
              <a:t>cannot </a:t>
            </a:r>
            <a:r>
              <a:rPr lang="en-CA" sz="3300" dirty="0"/>
              <a:t>maintain appropriate hygiene (including respiratory hygiene) </a:t>
            </a:r>
            <a:endParaRPr lang="en-CA" sz="3300" dirty="0" smtClean="0"/>
          </a:p>
          <a:p>
            <a:pPr lvl="1">
              <a:buFont typeface="Arial" panose="020B0604020202020204" pitchFamily="34" charset="0"/>
              <a:buChar char="•"/>
            </a:pPr>
            <a:r>
              <a:rPr lang="en-CA" sz="3300" dirty="0" smtClean="0"/>
              <a:t>are </a:t>
            </a:r>
            <a:r>
              <a:rPr lang="en-CA" sz="3300" dirty="0"/>
              <a:t>unable to understand or follow-through on instructions </a:t>
            </a:r>
            <a:endParaRPr lang="en-CA" sz="3300" dirty="0" smtClean="0"/>
          </a:p>
          <a:p>
            <a:pPr lvl="1">
              <a:buFont typeface="Arial" panose="020B0604020202020204" pitchFamily="34" charset="0"/>
              <a:buChar char="•"/>
            </a:pPr>
            <a:r>
              <a:rPr lang="en-CA" sz="3300" dirty="0" smtClean="0"/>
              <a:t>have </a:t>
            </a:r>
            <a:r>
              <a:rPr lang="en-CA" sz="3300" dirty="0"/>
              <a:t>wounds or excretions which cannot be contained by dressings, diapers, etc.</a:t>
            </a:r>
          </a:p>
          <a:p>
            <a:pPr>
              <a:buFont typeface="Arial" panose="020B0604020202020204" pitchFamily="34" charset="0"/>
              <a:buChar char="•"/>
            </a:pPr>
            <a:endParaRPr lang="en-CA" dirty="0" smtClean="0"/>
          </a:p>
          <a:p>
            <a:pPr>
              <a:buFont typeface="Arial" panose="020B0604020202020204" pitchFamily="34" charset="0"/>
              <a:buChar char="•"/>
            </a:pPr>
            <a:endParaRPr lang="en-CA" dirty="0"/>
          </a:p>
        </p:txBody>
      </p:sp>
      <p:sp>
        <p:nvSpPr>
          <p:cNvPr id="4" name="TextBox 3"/>
          <p:cNvSpPr txBox="1"/>
          <p:nvPr/>
        </p:nvSpPr>
        <p:spPr>
          <a:xfrm>
            <a:off x="991091" y="5934751"/>
            <a:ext cx="8436077" cy="338554"/>
          </a:xfrm>
          <a:prstGeom prst="rect">
            <a:avLst/>
          </a:prstGeom>
          <a:noFill/>
        </p:spPr>
        <p:txBody>
          <a:bodyPr wrap="square" rtlCol="0">
            <a:spAutoFit/>
          </a:bodyPr>
          <a:lstStyle/>
          <a:p>
            <a:r>
              <a:rPr lang="en-CA" sz="1600" dirty="0" smtClean="0"/>
              <a:t>FNIHB Alberta (2017). Infection Control &amp;</a:t>
            </a:r>
            <a:r>
              <a:rPr lang="en-CA" sz="1600" dirty="0"/>
              <a:t> </a:t>
            </a:r>
            <a:r>
              <a:rPr lang="en-CA" sz="1600" dirty="0" smtClean="0"/>
              <a:t>Control Guidelines: Community Health</a:t>
            </a:r>
            <a:endParaRPr lang="en-CA" sz="1600" dirty="0"/>
          </a:p>
        </p:txBody>
      </p:sp>
    </p:spTree>
    <p:extLst>
      <p:ext uri="{BB962C8B-B14F-4D97-AF65-F5344CB8AC3E}">
        <p14:creationId xmlns:p14="http://schemas.microsoft.com/office/powerpoint/2010/main" val="22299111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Reservoir</a:t>
            </a:r>
          </a:p>
        </p:txBody>
      </p:sp>
      <p:sp>
        <p:nvSpPr>
          <p:cNvPr id="3" name="Content Placeholder 2"/>
          <p:cNvSpPr>
            <a:spLocks noGrp="1"/>
          </p:cNvSpPr>
          <p:nvPr>
            <p:ph idx="1"/>
          </p:nvPr>
        </p:nvSpPr>
        <p:spPr/>
        <p:txBody>
          <a:bodyPr/>
          <a:lstStyle/>
          <a:p>
            <a:r>
              <a:rPr lang="en-CA" dirty="0"/>
              <a:t>Eliminate the reservoir by managing the </a:t>
            </a:r>
            <a:r>
              <a:rPr lang="en-CA" dirty="0" smtClean="0"/>
              <a:t>environment:</a:t>
            </a:r>
            <a:endParaRPr lang="en-CA" dirty="0"/>
          </a:p>
          <a:p>
            <a:pPr marL="265113" indent="-179388">
              <a:buFont typeface="Arial" panose="020B0604020202020204" pitchFamily="34" charset="0"/>
              <a:buChar char="•"/>
            </a:pPr>
            <a:r>
              <a:rPr lang="en-CA" dirty="0"/>
              <a:t>Safe syringes</a:t>
            </a:r>
          </a:p>
          <a:p>
            <a:pPr marL="265113" indent="-179388">
              <a:buFont typeface="Arial" panose="020B0604020202020204" pitchFamily="34" charset="0"/>
              <a:buChar char="•"/>
            </a:pPr>
            <a:r>
              <a:rPr lang="en-CA" dirty="0"/>
              <a:t>Clean and disinfect surfaces and equipment</a:t>
            </a:r>
          </a:p>
          <a:p>
            <a:pPr marL="265113" indent="-179388">
              <a:buFont typeface="Arial" panose="020B0604020202020204" pitchFamily="34" charset="0"/>
              <a:buChar char="•"/>
            </a:pPr>
            <a:r>
              <a:rPr lang="en-CA" dirty="0"/>
              <a:t>Hand hygiene</a:t>
            </a:r>
          </a:p>
          <a:p>
            <a:pPr marL="265113" indent="-179388">
              <a:buFont typeface="Arial" panose="020B0604020202020204" pitchFamily="34" charset="0"/>
              <a:buChar char="•"/>
            </a:pPr>
            <a:r>
              <a:rPr lang="en-CA" dirty="0"/>
              <a:t>Handle waste carefully</a:t>
            </a:r>
          </a:p>
          <a:p>
            <a:endParaRPr lang="en-CA" dirty="0"/>
          </a:p>
        </p:txBody>
      </p:sp>
      <p:sp>
        <p:nvSpPr>
          <p:cNvPr id="4" name="Slide Number Placeholder 3"/>
          <p:cNvSpPr>
            <a:spLocks noGrp="1"/>
          </p:cNvSpPr>
          <p:nvPr>
            <p:ph type="sldNum" sz="quarter" idx="12"/>
          </p:nvPr>
        </p:nvSpPr>
        <p:spPr/>
        <p:txBody>
          <a:bodyPr/>
          <a:lstStyle/>
          <a:p>
            <a:fld id="{C85163B1-B462-4D21-B067-D117512AAFD1}" type="slidenum">
              <a:rPr lang="en-CA" smtClean="0"/>
              <a:t>34</a:t>
            </a:fld>
            <a:endParaRPr lang="en-CA"/>
          </a:p>
        </p:txBody>
      </p:sp>
    </p:spTree>
    <p:extLst>
      <p:ext uri="{BB962C8B-B14F-4D97-AF65-F5344CB8AC3E}">
        <p14:creationId xmlns:p14="http://schemas.microsoft.com/office/powerpoint/2010/main" val="5514776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Portal of Exit</a:t>
            </a:r>
            <a:endParaRPr lang="en-CA" dirty="0"/>
          </a:p>
        </p:txBody>
      </p:sp>
      <p:sp>
        <p:nvSpPr>
          <p:cNvPr id="3" name="Content Placeholder 2"/>
          <p:cNvSpPr>
            <a:spLocks noGrp="1"/>
          </p:cNvSpPr>
          <p:nvPr>
            <p:ph idx="1"/>
          </p:nvPr>
        </p:nvSpPr>
        <p:spPr/>
        <p:txBody>
          <a:bodyPr/>
          <a:lstStyle/>
          <a:p>
            <a:r>
              <a:rPr lang="en-CA" dirty="0"/>
              <a:t>For an organism to be transmitted from one person to another, it must exit the body of the reservoir. Infectious agents are contained in blood, body fluids, excretions, secretions and skin. </a:t>
            </a:r>
            <a:endParaRPr lang="en-CA" dirty="0" smtClean="0"/>
          </a:p>
          <a:p>
            <a:r>
              <a:rPr lang="en-CA" dirty="0" smtClean="0"/>
              <a:t>They </a:t>
            </a:r>
            <a:r>
              <a:rPr lang="en-CA" dirty="0"/>
              <a:t>leave the human reservoir through: </a:t>
            </a:r>
          </a:p>
          <a:p>
            <a:pPr marL="536575" indent="-90488">
              <a:buFont typeface="Arial" panose="020B0604020202020204" pitchFamily="34" charset="0"/>
              <a:buChar char="•"/>
            </a:pPr>
            <a:r>
              <a:rPr lang="en-CA" dirty="0" smtClean="0"/>
              <a:t> </a:t>
            </a:r>
            <a:r>
              <a:rPr lang="en-CA" dirty="0"/>
              <a:t>Respiratory tract </a:t>
            </a:r>
            <a:endParaRPr lang="en-CA" dirty="0" smtClean="0"/>
          </a:p>
          <a:p>
            <a:pPr marL="536575" indent="-90488">
              <a:buFont typeface="Arial" panose="020B0604020202020204" pitchFamily="34" charset="0"/>
              <a:buChar char="•"/>
            </a:pPr>
            <a:r>
              <a:rPr lang="en-CA" dirty="0" smtClean="0"/>
              <a:t> </a:t>
            </a:r>
            <a:r>
              <a:rPr lang="en-CA" dirty="0"/>
              <a:t>Gastrointestinal tract </a:t>
            </a:r>
          </a:p>
          <a:p>
            <a:pPr marL="536575" indent="-90488">
              <a:buFont typeface="Arial" panose="020B0604020202020204" pitchFamily="34" charset="0"/>
              <a:buChar char="•"/>
            </a:pPr>
            <a:r>
              <a:rPr lang="en-CA" dirty="0" smtClean="0"/>
              <a:t> </a:t>
            </a:r>
            <a:r>
              <a:rPr lang="en-CA" dirty="0"/>
              <a:t>Skin/mucous membranes </a:t>
            </a:r>
          </a:p>
        </p:txBody>
      </p:sp>
      <p:sp>
        <p:nvSpPr>
          <p:cNvPr id="4" name="TextBox 3"/>
          <p:cNvSpPr txBox="1"/>
          <p:nvPr/>
        </p:nvSpPr>
        <p:spPr>
          <a:xfrm>
            <a:off x="1190268" y="5977468"/>
            <a:ext cx="8436077" cy="338554"/>
          </a:xfrm>
          <a:prstGeom prst="rect">
            <a:avLst/>
          </a:prstGeom>
          <a:noFill/>
        </p:spPr>
        <p:txBody>
          <a:bodyPr wrap="square" rtlCol="0">
            <a:spAutoFit/>
          </a:bodyPr>
          <a:lstStyle/>
          <a:p>
            <a:r>
              <a:rPr lang="en-CA" sz="1600" dirty="0" smtClean="0"/>
              <a:t>FNIHB Alberta (2017). Infection Control &amp;</a:t>
            </a:r>
            <a:r>
              <a:rPr lang="en-CA" sz="1600" dirty="0"/>
              <a:t> </a:t>
            </a:r>
            <a:r>
              <a:rPr lang="en-CA" sz="1600" dirty="0" smtClean="0"/>
              <a:t>Control Guidelines: Community Health</a:t>
            </a:r>
            <a:endParaRPr lang="en-CA" sz="1600" dirty="0"/>
          </a:p>
        </p:txBody>
      </p:sp>
    </p:spTree>
    <p:extLst>
      <p:ext uri="{BB962C8B-B14F-4D97-AF65-F5344CB8AC3E}">
        <p14:creationId xmlns:p14="http://schemas.microsoft.com/office/powerpoint/2010/main" val="17708475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Portal of Exit</a:t>
            </a:r>
          </a:p>
        </p:txBody>
      </p:sp>
      <p:sp>
        <p:nvSpPr>
          <p:cNvPr id="3" name="Content Placeholder 2"/>
          <p:cNvSpPr>
            <a:spLocks noGrp="1"/>
          </p:cNvSpPr>
          <p:nvPr>
            <p:ph idx="1"/>
          </p:nvPr>
        </p:nvSpPr>
        <p:spPr/>
        <p:txBody>
          <a:bodyPr/>
          <a:lstStyle/>
          <a:p>
            <a:r>
              <a:rPr lang="en-CA" dirty="0"/>
              <a:t>Break this link by preventing the germs from leaving their environment</a:t>
            </a:r>
          </a:p>
          <a:p>
            <a:pPr marL="171450" indent="-171450">
              <a:buFontTx/>
              <a:buChar char="-"/>
            </a:pPr>
            <a:r>
              <a:rPr lang="en-CA" dirty="0"/>
              <a:t>Practice respiratory etiquette</a:t>
            </a:r>
          </a:p>
          <a:p>
            <a:pPr marL="171450" indent="-171450">
              <a:buFontTx/>
              <a:buChar char="-"/>
            </a:pPr>
            <a:r>
              <a:rPr lang="en-CA" dirty="0"/>
              <a:t>Contain bodily secretions</a:t>
            </a:r>
          </a:p>
          <a:p>
            <a:pPr marL="171450" indent="-171450">
              <a:buFontTx/>
              <a:buChar char="-"/>
            </a:pPr>
            <a:r>
              <a:rPr lang="en-CA" dirty="0"/>
              <a:t>Dispose of waste and contaminated linen</a:t>
            </a:r>
          </a:p>
          <a:p>
            <a:endParaRPr lang="en-CA" dirty="0"/>
          </a:p>
        </p:txBody>
      </p:sp>
      <p:sp>
        <p:nvSpPr>
          <p:cNvPr id="4" name="Slide Number Placeholder 3"/>
          <p:cNvSpPr>
            <a:spLocks noGrp="1"/>
          </p:cNvSpPr>
          <p:nvPr>
            <p:ph type="sldNum" sz="quarter" idx="12"/>
          </p:nvPr>
        </p:nvSpPr>
        <p:spPr/>
        <p:txBody>
          <a:bodyPr/>
          <a:lstStyle/>
          <a:p>
            <a:fld id="{C85163B1-B462-4D21-B067-D117512AAFD1}" type="slidenum">
              <a:rPr lang="en-CA" smtClean="0"/>
              <a:t>36</a:t>
            </a:fld>
            <a:endParaRPr lang="en-CA"/>
          </a:p>
        </p:txBody>
      </p:sp>
    </p:spTree>
    <p:extLst>
      <p:ext uri="{BB962C8B-B14F-4D97-AF65-F5344CB8AC3E}">
        <p14:creationId xmlns:p14="http://schemas.microsoft.com/office/powerpoint/2010/main" val="4368441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Mode of Transmission/Spread</a:t>
            </a:r>
            <a:endParaRPr lang="en-CA" dirty="0"/>
          </a:p>
        </p:txBody>
      </p:sp>
      <p:sp>
        <p:nvSpPr>
          <p:cNvPr id="4" name="Content Placeholder 3"/>
          <p:cNvSpPr>
            <a:spLocks noGrp="1"/>
          </p:cNvSpPr>
          <p:nvPr>
            <p:ph idx="1"/>
          </p:nvPr>
        </p:nvSpPr>
        <p:spPr>
          <a:xfrm>
            <a:off x="1734410" y="2194560"/>
            <a:ext cx="10058400" cy="3704521"/>
          </a:xfrm>
        </p:spPr>
        <p:txBody>
          <a:bodyPr>
            <a:normAutofit fontScale="55000" lnSpcReduction="20000"/>
          </a:bodyPr>
          <a:lstStyle/>
          <a:p>
            <a:endParaRPr lang="en-CA" sz="2600" dirty="0"/>
          </a:p>
          <a:p>
            <a:pPr marL="176213" indent="-176213">
              <a:buFont typeface="Arial" panose="020B0604020202020204" pitchFamily="34" charset="0"/>
              <a:buChar char="•"/>
            </a:pPr>
            <a:r>
              <a:rPr lang="en-CA" sz="2600" dirty="0"/>
              <a:t>Contact </a:t>
            </a:r>
            <a:endParaRPr lang="en-CA" sz="2600" dirty="0" smtClean="0"/>
          </a:p>
          <a:p>
            <a:pPr marL="468821" lvl="1" indent="-176213">
              <a:buFont typeface="Arial" panose="020B0604020202020204" pitchFamily="34" charset="0"/>
              <a:buChar char="•"/>
            </a:pPr>
            <a:r>
              <a:rPr lang="en-CA" sz="2600" dirty="0" smtClean="0"/>
              <a:t>Indirect/Direct</a:t>
            </a:r>
            <a:endParaRPr lang="en-CA" sz="2600" dirty="0"/>
          </a:p>
          <a:p>
            <a:pPr marL="176213" indent="-176213">
              <a:buFont typeface="Arial" panose="020B0604020202020204" pitchFamily="34" charset="0"/>
              <a:buChar char="•"/>
            </a:pPr>
            <a:r>
              <a:rPr lang="en-CA" sz="2600" dirty="0" smtClean="0"/>
              <a:t>Droplet </a:t>
            </a:r>
          </a:p>
          <a:p>
            <a:pPr marL="468821" lvl="1" indent="-176213">
              <a:buFont typeface="Arial" panose="020B0604020202020204" pitchFamily="34" charset="0"/>
              <a:buChar char="•"/>
            </a:pPr>
            <a:r>
              <a:rPr lang="en-CA" sz="2600" dirty="0"/>
              <a:t>exposure of the mucus membranes of the conjunctiva, nose and mouth as a result of sneezing or coughing by an infected </a:t>
            </a:r>
            <a:r>
              <a:rPr lang="en-CA" sz="2600" dirty="0" smtClean="0"/>
              <a:t>person</a:t>
            </a:r>
          </a:p>
          <a:p>
            <a:pPr marL="468821" lvl="1" indent="-176213">
              <a:buFont typeface="Arial" panose="020B0604020202020204" pitchFamily="34" charset="0"/>
              <a:buChar char="•"/>
            </a:pPr>
            <a:r>
              <a:rPr lang="en-CA" sz="2600" dirty="0"/>
              <a:t>heavy and usually travel no more than approximately two metres (six feet</a:t>
            </a:r>
            <a:r>
              <a:rPr lang="en-CA" sz="2600" dirty="0" smtClean="0"/>
              <a:t>) before falling to the ground</a:t>
            </a:r>
            <a:endParaRPr lang="en-CA" sz="2600" dirty="0"/>
          </a:p>
          <a:p>
            <a:pPr marL="176213" indent="-176213">
              <a:buFont typeface="Arial" panose="020B0604020202020204" pitchFamily="34" charset="0"/>
              <a:buChar char="•"/>
            </a:pPr>
            <a:r>
              <a:rPr lang="en-CA" sz="2600" dirty="0" smtClean="0"/>
              <a:t>Airborne</a:t>
            </a:r>
          </a:p>
          <a:p>
            <a:pPr marL="468821" lvl="1" indent="-176213">
              <a:buFont typeface="Arial" panose="020B0604020202020204" pitchFamily="34" charset="0"/>
              <a:buChar char="•"/>
            </a:pPr>
            <a:r>
              <a:rPr lang="en-CA" sz="2600" dirty="0"/>
              <a:t>dissemination of an infectious agent either by droplet nuclei or tiny particles </a:t>
            </a:r>
            <a:r>
              <a:rPr lang="en-CA" sz="2600" dirty="0" smtClean="0"/>
              <a:t>suspended in </a:t>
            </a:r>
            <a:r>
              <a:rPr lang="en-CA" sz="2600" dirty="0"/>
              <a:t>the </a:t>
            </a:r>
            <a:r>
              <a:rPr lang="en-CA" sz="2600" dirty="0" smtClean="0"/>
              <a:t>air for extended periods of time (hours)</a:t>
            </a:r>
            <a:endParaRPr lang="en-CA" sz="2600" dirty="0"/>
          </a:p>
          <a:p>
            <a:pPr marL="176213" indent="-176213">
              <a:buFont typeface="Arial" panose="020B0604020202020204" pitchFamily="34" charset="0"/>
              <a:buChar char="•"/>
            </a:pPr>
            <a:r>
              <a:rPr lang="en-CA" sz="2600" dirty="0" smtClean="0"/>
              <a:t>Common </a:t>
            </a:r>
            <a:r>
              <a:rPr lang="en-CA" sz="2600" dirty="0"/>
              <a:t>Vehicle </a:t>
            </a:r>
            <a:endParaRPr lang="en-CA" sz="2600" dirty="0" smtClean="0"/>
          </a:p>
          <a:p>
            <a:pPr marL="468821" lvl="1" indent="-176213">
              <a:buFont typeface="Arial" panose="020B0604020202020204" pitchFamily="34" charset="0"/>
              <a:buChar char="•"/>
            </a:pPr>
            <a:r>
              <a:rPr lang="en-CA" sz="2600" dirty="0"/>
              <a:t>contaminated inanimate vehicle such as food, water, or blood products</a:t>
            </a:r>
          </a:p>
          <a:p>
            <a:pPr marL="176213" indent="-176213">
              <a:buFont typeface="Arial" panose="020B0604020202020204" pitchFamily="34" charset="0"/>
              <a:buChar char="•"/>
            </a:pPr>
            <a:r>
              <a:rPr lang="en-CA" sz="2600" dirty="0"/>
              <a:t>Vector-borne </a:t>
            </a:r>
          </a:p>
          <a:p>
            <a:pPr marL="468821" lvl="1" indent="-176213">
              <a:buFont typeface="Arial" panose="020B0604020202020204" pitchFamily="34" charset="0"/>
              <a:buChar char="•"/>
            </a:pPr>
            <a:r>
              <a:rPr lang="en-CA" sz="2600" dirty="0"/>
              <a:t> Vectors (i.e. mosquitoes, flies and bats) carry microorganisms as part of their normal flora, or as an infection, and may infect humans through a bite</a:t>
            </a:r>
            <a:endParaRPr lang="en-CA" sz="2600" dirty="0" smtClean="0"/>
          </a:p>
          <a:p>
            <a:endParaRPr lang="en-CA" dirty="0"/>
          </a:p>
        </p:txBody>
      </p:sp>
      <p:sp>
        <p:nvSpPr>
          <p:cNvPr id="5" name="Content Placeholder 4"/>
          <p:cNvSpPr>
            <a:spLocks noGrp="1"/>
          </p:cNvSpPr>
          <p:nvPr>
            <p:ph sz="half" idx="4294967295"/>
          </p:nvPr>
        </p:nvSpPr>
        <p:spPr>
          <a:xfrm>
            <a:off x="5766650" y="5402887"/>
            <a:ext cx="4938712" cy="3355975"/>
          </a:xfrm>
        </p:spPr>
        <p:txBody>
          <a:bodyPr/>
          <a:lstStyle/>
          <a:p>
            <a:endParaRPr lang="en-CA" dirty="0"/>
          </a:p>
          <a:p>
            <a:endParaRPr lang="en-CA" dirty="0"/>
          </a:p>
        </p:txBody>
      </p:sp>
      <p:sp>
        <p:nvSpPr>
          <p:cNvPr id="6" name="TextBox 5"/>
          <p:cNvSpPr txBox="1"/>
          <p:nvPr/>
        </p:nvSpPr>
        <p:spPr>
          <a:xfrm>
            <a:off x="1215267" y="1786158"/>
            <a:ext cx="8790039" cy="584775"/>
          </a:xfrm>
          <a:prstGeom prst="rect">
            <a:avLst/>
          </a:prstGeom>
          <a:noFill/>
        </p:spPr>
        <p:txBody>
          <a:bodyPr wrap="square" rtlCol="0">
            <a:spAutoFit/>
          </a:bodyPr>
          <a:lstStyle/>
          <a:p>
            <a:r>
              <a:rPr lang="en-CA" sz="1600" dirty="0">
                <a:solidFill>
                  <a:schemeClr val="tx1">
                    <a:lumMod val="85000"/>
                    <a:lumOff val="15000"/>
                  </a:schemeClr>
                </a:solidFill>
              </a:rPr>
              <a:t>The mechanism of transfer of an infectious agent from a reservoir to a susceptible host is called the mode of transmission. </a:t>
            </a:r>
            <a:r>
              <a:rPr lang="en-CA" sz="1600" dirty="0" smtClean="0">
                <a:solidFill>
                  <a:schemeClr val="tx1">
                    <a:lumMod val="85000"/>
                    <a:lumOff val="15000"/>
                  </a:schemeClr>
                </a:solidFill>
              </a:rPr>
              <a:t>The </a:t>
            </a:r>
            <a:r>
              <a:rPr lang="en-CA" sz="1600" dirty="0">
                <a:solidFill>
                  <a:schemeClr val="tx1">
                    <a:lumMod val="85000"/>
                    <a:lumOff val="15000"/>
                  </a:schemeClr>
                </a:solidFill>
              </a:rPr>
              <a:t>major modes include: </a:t>
            </a:r>
          </a:p>
        </p:txBody>
      </p:sp>
      <p:sp>
        <p:nvSpPr>
          <p:cNvPr id="7" name="Rectangle 6"/>
          <p:cNvSpPr/>
          <p:nvPr/>
        </p:nvSpPr>
        <p:spPr>
          <a:xfrm>
            <a:off x="1325903" y="5729804"/>
            <a:ext cx="4758034" cy="307777"/>
          </a:xfrm>
          <a:prstGeom prst="rect">
            <a:avLst/>
          </a:prstGeom>
        </p:spPr>
        <p:txBody>
          <a:bodyPr wrap="none">
            <a:spAutoFit/>
          </a:bodyPr>
          <a:lstStyle/>
          <a:p>
            <a:r>
              <a:rPr lang="en-CA" sz="1400" dirty="0">
                <a:solidFill>
                  <a:schemeClr val="tx1">
                    <a:lumMod val="75000"/>
                    <a:lumOff val="25000"/>
                  </a:schemeClr>
                </a:solidFill>
                <a:latin typeface="Arial" panose="020B0604020202020204" pitchFamily="34" charset="0"/>
              </a:rPr>
              <a:t>Some agents can be transmitted by more than one </a:t>
            </a:r>
            <a:r>
              <a:rPr lang="en-CA" sz="1400" dirty="0" smtClean="0">
                <a:solidFill>
                  <a:schemeClr val="tx1">
                    <a:lumMod val="75000"/>
                    <a:lumOff val="25000"/>
                  </a:schemeClr>
                </a:solidFill>
                <a:latin typeface="Arial" panose="020B0604020202020204" pitchFamily="34" charset="0"/>
              </a:rPr>
              <a:t>route. </a:t>
            </a:r>
            <a:endParaRPr lang="en-CA" sz="1400" dirty="0">
              <a:solidFill>
                <a:schemeClr val="tx1">
                  <a:lumMod val="75000"/>
                  <a:lumOff val="25000"/>
                </a:schemeClr>
              </a:solidFill>
            </a:endParaRPr>
          </a:p>
        </p:txBody>
      </p:sp>
      <p:sp>
        <p:nvSpPr>
          <p:cNvPr id="8" name="TextBox 7"/>
          <p:cNvSpPr txBox="1"/>
          <p:nvPr/>
        </p:nvSpPr>
        <p:spPr>
          <a:xfrm>
            <a:off x="1392247" y="6072109"/>
            <a:ext cx="8436077" cy="307777"/>
          </a:xfrm>
          <a:prstGeom prst="rect">
            <a:avLst/>
          </a:prstGeom>
          <a:noFill/>
        </p:spPr>
        <p:txBody>
          <a:bodyPr wrap="square" rtlCol="0">
            <a:spAutoFit/>
          </a:bodyPr>
          <a:lstStyle/>
          <a:p>
            <a:r>
              <a:rPr lang="en-CA" sz="1400" dirty="0" smtClean="0"/>
              <a:t>FNIHB Alberta (2017). Infection Control &amp;</a:t>
            </a:r>
            <a:r>
              <a:rPr lang="en-CA" sz="1400" dirty="0"/>
              <a:t> </a:t>
            </a:r>
            <a:r>
              <a:rPr lang="en-CA" sz="1400" dirty="0" smtClean="0"/>
              <a:t>Control Guidelines: Community Health</a:t>
            </a:r>
            <a:endParaRPr lang="en-CA" sz="1400" dirty="0"/>
          </a:p>
        </p:txBody>
      </p:sp>
    </p:spTree>
    <p:extLst>
      <p:ext uri="{BB962C8B-B14F-4D97-AF65-F5344CB8AC3E}">
        <p14:creationId xmlns:p14="http://schemas.microsoft.com/office/powerpoint/2010/main" val="26325059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Mode of Transmission/Spread</a:t>
            </a:r>
          </a:p>
        </p:txBody>
      </p:sp>
      <p:pic>
        <p:nvPicPr>
          <p:cNvPr id="4" name="Content Placeholder 3"/>
          <p:cNvPicPr>
            <a:picLocks noGrp="1" noChangeAspect="1"/>
          </p:cNvPicPr>
          <p:nvPr>
            <p:ph idx="1"/>
          </p:nvPr>
        </p:nvPicPr>
        <p:blipFill>
          <a:blip r:embed="rId3"/>
          <a:stretch>
            <a:fillRect/>
          </a:stretch>
        </p:blipFill>
        <p:spPr>
          <a:xfrm>
            <a:off x="2791727" y="1846263"/>
            <a:ext cx="7188651" cy="4336261"/>
          </a:xfrm>
          <a:prstGeom prst="rect">
            <a:avLst/>
          </a:prstGeom>
        </p:spPr>
      </p:pic>
    </p:spTree>
    <p:extLst>
      <p:ext uri="{BB962C8B-B14F-4D97-AF65-F5344CB8AC3E}">
        <p14:creationId xmlns:p14="http://schemas.microsoft.com/office/powerpoint/2010/main" val="35955835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Mode of Transmission/Spread</a:t>
            </a:r>
          </a:p>
        </p:txBody>
      </p:sp>
      <p:sp>
        <p:nvSpPr>
          <p:cNvPr id="3" name="Content Placeholder 2"/>
          <p:cNvSpPr>
            <a:spLocks noGrp="1"/>
          </p:cNvSpPr>
          <p:nvPr>
            <p:ph idx="1"/>
          </p:nvPr>
        </p:nvSpPr>
        <p:spPr/>
        <p:txBody>
          <a:bodyPr/>
          <a:lstStyle/>
          <a:p>
            <a:r>
              <a:rPr lang="en-CA" dirty="0"/>
              <a:t>This link can be broken </a:t>
            </a:r>
            <a:r>
              <a:rPr lang="en-CA" dirty="0" smtClean="0"/>
              <a:t>by:</a:t>
            </a:r>
            <a:endParaRPr lang="en-CA" dirty="0"/>
          </a:p>
          <a:p>
            <a:pPr>
              <a:buFont typeface="Arial" panose="020B0604020202020204" pitchFamily="34" charset="0"/>
              <a:buChar char="•"/>
            </a:pPr>
            <a:r>
              <a:rPr lang="en-CA" dirty="0" smtClean="0"/>
              <a:t> </a:t>
            </a:r>
            <a:r>
              <a:rPr lang="en-CA" dirty="0"/>
              <a:t>Hand hygiene</a:t>
            </a:r>
          </a:p>
          <a:p>
            <a:pPr>
              <a:buFont typeface="Arial" panose="020B0604020202020204" pitchFamily="34" charset="0"/>
              <a:buChar char="•"/>
            </a:pPr>
            <a:r>
              <a:rPr lang="en-CA" dirty="0" smtClean="0"/>
              <a:t> </a:t>
            </a:r>
            <a:r>
              <a:rPr lang="en-CA" dirty="0"/>
              <a:t>Environmental cleaning</a:t>
            </a:r>
          </a:p>
          <a:p>
            <a:pPr>
              <a:buFont typeface="Arial" panose="020B0604020202020204" pitchFamily="34" charset="0"/>
              <a:buChar char="•"/>
            </a:pPr>
            <a:r>
              <a:rPr lang="en-CA" dirty="0" smtClean="0"/>
              <a:t> </a:t>
            </a:r>
            <a:r>
              <a:rPr lang="en-CA" dirty="0"/>
              <a:t>Using PPE properly</a:t>
            </a:r>
          </a:p>
          <a:p>
            <a:pPr>
              <a:buFont typeface="Arial" panose="020B0604020202020204" pitchFamily="34" charset="0"/>
              <a:buChar char="•"/>
            </a:pPr>
            <a:r>
              <a:rPr lang="en-CA" dirty="0" smtClean="0"/>
              <a:t> </a:t>
            </a:r>
            <a:r>
              <a:rPr lang="en-CA" dirty="0"/>
              <a:t>Effective patient placement</a:t>
            </a:r>
          </a:p>
          <a:p>
            <a:endParaRPr lang="en-CA" dirty="0"/>
          </a:p>
        </p:txBody>
      </p:sp>
      <p:sp>
        <p:nvSpPr>
          <p:cNvPr id="4" name="Slide Number Placeholder 3"/>
          <p:cNvSpPr>
            <a:spLocks noGrp="1"/>
          </p:cNvSpPr>
          <p:nvPr>
            <p:ph type="sldNum" sz="quarter" idx="12"/>
          </p:nvPr>
        </p:nvSpPr>
        <p:spPr/>
        <p:txBody>
          <a:bodyPr/>
          <a:lstStyle/>
          <a:p>
            <a:fld id="{C85163B1-B462-4D21-B067-D117512AAFD1}" type="slidenum">
              <a:rPr lang="en-CA" smtClean="0"/>
              <a:t>39</a:t>
            </a:fld>
            <a:endParaRPr lang="en-CA"/>
          </a:p>
        </p:txBody>
      </p:sp>
    </p:spTree>
    <p:extLst>
      <p:ext uri="{BB962C8B-B14F-4D97-AF65-F5344CB8AC3E}">
        <p14:creationId xmlns:p14="http://schemas.microsoft.com/office/powerpoint/2010/main" val="1837448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smtClean="0"/>
              <a:t>Current Situation</a:t>
            </a:r>
            <a:br>
              <a:rPr lang="en-CA" sz="4400" dirty="0" smtClean="0"/>
            </a:br>
            <a:r>
              <a:rPr lang="en-CA" sz="4400" dirty="0" smtClean="0"/>
              <a:t>Globally</a:t>
            </a:r>
            <a:endParaRPr lang="en-CA" sz="3600" dirty="0"/>
          </a:p>
        </p:txBody>
      </p:sp>
      <p:sp>
        <p:nvSpPr>
          <p:cNvPr id="12" name="Slide Number Placeholder 11"/>
          <p:cNvSpPr>
            <a:spLocks noGrp="1"/>
          </p:cNvSpPr>
          <p:nvPr>
            <p:ph type="sldNum" sz="quarter" idx="12"/>
          </p:nvPr>
        </p:nvSpPr>
        <p:spPr/>
        <p:txBody>
          <a:bodyPr/>
          <a:lstStyle/>
          <a:p>
            <a:fld id="{C85163B1-B462-4D21-B067-D117512AAFD1}" type="slidenum">
              <a:rPr lang="en-CA" smtClean="0"/>
              <a:t>4</a:t>
            </a:fld>
            <a:endParaRPr lang="en-CA"/>
          </a:p>
        </p:txBody>
      </p:sp>
      <p:sp>
        <p:nvSpPr>
          <p:cNvPr id="15" name="Content Placeholder 14"/>
          <p:cNvSpPr>
            <a:spLocks noGrp="1"/>
          </p:cNvSpPr>
          <p:nvPr>
            <p:ph sz="half" idx="2"/>
          </p:nvPr>
        </p:nvSpPr>
        <p:spPr>
          <a:xfrm>
            <a:off x="1228056" y="1920775"/>
            <a:ext cx="9689880" cy="4147959"/>
          </a:xfrm>
        </p:spPr>
        <p:txBody>
          <a:bodyPr>
            <a:normAutofit fontScale="92500" lnSpcReduction="20000"/>
          </a:bodyPr>
          <a:lstStyle/>
          <a:p>
            <a:r>
              <a:rPr lang="en-CA" sz="2400" dirty="0"/>
              <a:t>COVID-19 continues to be a rapidly evolving situation. </a:t>
            </a:r>
          </a:p>
          <a:p>
            <a:r>
              <a:rPr lang="en-CA" sz="2400" dirty="0"/>
              <a:t>Cases continue to rise on all continents, except for Antarctica, and have been steadily rising in many countries.</a:t>
            </a:r>
          </a:p>
          <a:p>
            <a:pPr lvl="1"/>
            <a:r>
              <a:rPr lang="en-CA" sz="2000" dirty="0"/>
              <a:t>The date of symptom onset of the first case of COVID-19 in Canada was January </a:t>
            </a:r>
            <a:r>
              <a:rPr lang="en-CA" sz="2000" dirty="0" smtClean="0"/>
              <a:t>15, 2020 </a:t>
            </a:r>
          </a:p>
          <a:p>
            <a:pPr marL="92075" lvl="1" indent="0">
              <a:buNone/>
            </a:pPr>
            <a:endParaRPr lang="en-CA" sz="2000" dirty="0"/>
          </a:p>
          <a:p>
            <a:pPr marL="92075" lvl="1" indent="0">
              <a:buNone/>
            </a:pPr>
            <a:r>
              <a:rPr lang="en-CA" sz="2200" dirty="0" smtClean="0"/>
              <a:t>The United States is now reporting the highest number of cases followed by Italy, Spain, China, and Germany.</a:t>
            </a:r>
          </a:p>
          <a:p>
            <a:pPr marL="201168" lvl="1" indent="0">
              <a:buNone/>
            </a:pPr>
            <a:r>
              <a:rPr lang="en-CA" sz="2200" dirty="0" smtClean="0"/>
              <a:t>        </a:t>
            </a:r>
          </a:p>
          <a:p>
            <a:pPr marL="201168" lvl="1" indent="0">
              <a:buNone/>
            </a:pPr>
            <a:r>
              <a:rPr lang="en-CA" sz="2200" dirty="0" smtClean="0"/>
              <a:t>    </a:t>
            </a:r>
            <a:r>
              <a:rPr lang="en-CA" sz="2400" dirty="0" smtClean="0"/>
              <a:t>1 475 976 confirmed cases reported</a:t>
            </a:r>
          </a:p>
          <a:p>
            <a:pPr marL="1265238" lvl="1" indent="-195263">
              <a:buFont typeface="Arial" panose="020B0604020202020204" pitchFamily="34" charset="0"/>
              <a:buChar char="•"/>
            </a:pPr>
            <a:r>
              <a:rPr lang="en-CA" dirty="0" smtClean="0"/>
              <a:t>Canada =  18, 447</a:t>
            </a:r>
          </a:p>
          <a:p>
            <a:pPr marL="1265238" lvl="1" indent="-195263">
              <a:buFont typeface="Arial" panose="020B0604020202020204" pitchFamily="34" charset="0"/>
              <a:buChar char="•"/>
            </a:pPr>
            <a:r>
              <a:rPr lang="en-CA" dirty="0" smtClean="0"/>
              <a:t>United States – 425,107</a:t>
            </a:r>
          </a:p>
          <a:p>
            <a:pPr marL="447675" lvl="1" indent="0">
              <a:buNone/>
            </a:pPr>
            <a:r>
              <a:rPr lang="en-CA" sz="2400" dirty="0" smtClean="0"/>
              <a:t>86, 979 deaths</a:t>
            </a:r>
          </a:p>
          <a:p>
            <a:pPr marL="1265238" lvl="1" indent="-195263">
              <a:buFont typeface="Arial" panose="020B0604020202020204" pitchFamily="34" charset="0"/>
              <a:buChar char="•"/>
            </a:pPr>
            <a:r>
              <a:rPr lang="en-CA" dirty="0" smtClean="0"/>
              <a:t>Canada –427</a:t>
            </a:r>
          </a:p>
          <a:p>
            <a:pPr marL="1265238" lvl="1" indent="-195263">
              <a:buFont typeface="Arial" panose="020B0604020202020204" pitchFamily="34" charset="0"/>
              <a:buChar char="•"/>
            </a:pPr>
            <a:r>
              <a:rPr lang="en-CA" dirty="0" smtClean="0"/>
              <a:t>United States– 14,262</a:t>
            </a:r>
          </a:p>
        </p:txBody>
      </p:sp>
      <p:sp>
        <p:nvSpPr>
          <p:cNvPr id="16" name="Rectangle 15"/>
          <p:cNvSpPr/>
          <p:nvPr/>
        </p:nvSpPr>
        <p:spPr>
          <a:xfrm>
            <a:off x="1097280" y="5937816"/>
            <a:ext cx="11216347" cy="338554"/>
          </a:xfrm>
          <a:prstGeom prst="rect">
            <a:avLst/>
          </a:prstGeom>
        </p:spPr>
        <p:txBody>
          <a:bodyPr wrap="square">
            <a:spAutoFit/>
          </a:bodyPr>
          <a:lstStyle/>
          <a:p>
            <a:r>
              <a:rPr lang="en-CA" sz="1600" dirty="0" smtClean="0"/>
              <a:t>WHO (2020). </a:t>
            </a:r>
            <a:r>
              <a:rPr lang="en-CA" sz="1600" dirty="0"/>
              <a:t>Coronavirus disease (COVID-19) </a:t>
            </a:r>
            <a:r>
              <a:rPr lang="en-CA" sz="1600" dirty="0" smtClean="0"/>
              <a:t>outbreak </a:t>
            </a:r>
            <a:r>
              <a:rPr lang="en-CA" sz="1600" dirty="0" smtClean="0">
                <a:hlinkClick r:id="rId2"/>
              </a:rPr>
              <a:t>https</a:t>
            </a:r>
            <a:r>
              <a:rPr lang="en-CA" sz="1600" dirty="0">
                <a:hlinkClick r:id="rId2"/>
              </a:rPr>
              <a:t>://www.who.int/emergencies/diseases/novel-coronavirus-2019</a:t>
            </a:r>
            <a:endParaRPr lang="en-CA" sz="1600" dirty="0"/>
          </a:p>
        </p:txBody>
      </p:sp>
      <p:sp>
        <p:nvSpPr>
          <p:cNvPr id="3" name="TextBox 2"/>
          <p:cNvSpPr txBox="1"/>
          <p:nvPr/>
        </p:nvSpPr>
        <p:spPr>
          <a:xfrm>
            <a:off x="7072076" y="4460488"/>
            <a:ext cx="4613856" cy="1477328"/>
          </a:xfrm>
          <a:prstGeom prst="rect">
            <a:avLst/>
          </a:prstGeom>
          <a:noFill/>
        </p:spPr>
        <p:txBody>
          <a:bodyPr wrap="square" rtlCol="0">
            <a:spAutoFit/>
          </a:bodyPr>
          <a:lstStyle/>
          <a:p>
            <a:pPr marL="285750" indent="-285750">
              <a:buFont typeface="Arial" panose="020B0604020202020204" pitchFamily="34" charset="0"/>
              <a:buChar char="•"/>
            </a:pPr>
            <a:r>
              <a:rPr lang="en-US" sz="1800" kern="1200" dirty="0" smtClean="0">
                <a:solidFill>
                  <a:schemeClr val="bg1">
                    <a:lumMod val="50000"/>
                  </a:schemeClr>
                </a:solidFill>
                <a:latin typeface="+mn-lt"/>
                <a:ea typeface="+mn-ea"/>
                <a:cs typeface="+mn-cs"/>
              </a:rPr>
              <a:t>The </a:t>
            </a:r>
            <a:r>
              <a:rPr lang="en-US" dirty="0" smtClean="0">
                <a:solidFill>
                  <a:schemeClr val="bg1">
                    <a:lumMod val="50000"/>
                  </a:schemeClr>
                </a:solidFill>
              </a:rPr>
              <a:t>WHO updates these numbers daily in the Situation Reports.</a:t>
            </a:r>
          </a:p>
          <a:p>
            <a:pPr marL="285750" indent="-285750">
              <a:buFont typeface="Arial" panose="020B0604020202020204" pitchFamily="34" charset="0"/>
              <a:buChar char="•"/>
            </a:pPr>
            <a:r>
              <a:rPr lang="en-US" sz="1800" kern="1200" dirty="0" smtClean="0">
                <a:solidFill>
                  <a:schemeClr val="bg1">
                    <a:lumMod val="50000"/>
                  </a:schemeClr>
                </a:solidFill>
                <a:latin typeface="+mn-lt"/>
                <a:ea typeface="+mn-ea"/>
                <a:cs typeface="+mn-cs"/>
              </a:rPr>
              <a:t>Lately, cases have been increasing by over 1,000/day and deaths have been increasing by about 50/day.</a:t>
            </a:r>
          </a:p>
        </p:txBody>
      </p:sp>
      <p:sp>
        <p:nvSpPr>
          <p:cNvPr id="4" name="TextBox 3"/>
          <p:cNvSpPr txBox="1"/>
          <p:nvPr/>
        </p:nvSpPr>
        <p:spPr>
          <a:xfrm>
            <a:off x="9872293" y="320287"/>
            <a:ext cx="1809345" cy="369332"/>
          </a:xfrm>
          <a:prstGeom prst="rect">
            <a:avLst/>
          </a:prstGeom>
          <a:noFill/>
        </p:spPr>
        <p:txBody>
          <a:bodyPr wrap="square" rtlCol="0">
            <a:spAutoFit/>
          </a:bodyPr>
          <a:lstStyle/>
          <a:p>
            <a:r>
              <a:rPr lang="en-CA" b="1" dirty="0" smtClean="0">
                <a:solidFill>
                  <a:srgbClr val="FF0000"/>
                </a:solidFill>
              </a:rPr>
              <a:t>Update</a:t>
            </a:r>
            <a:endParaRPr lang="en-CA" b="1" dirty="0">
              <a:solidFill>
                <a:srgbClr val="FF0000"/>
              </a:solidFill>
            </a:endParaRPr>
          </a:p>
        </p:txBody>
      </p:sp>
    </p:spTree>
    <p:extLst>
      <p:ext uri="{BB962C8B-B14F-4D97-AF65-F5344CB8AC3E}">
        <p14:creationId xmlns:p14="http://schemas.microsoft.com/office/powerpoint/2010/main" val="25635089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Portal of Entry</a:t>
            </a:r>
            <a:endParaRPr lang="en-CA" dirty="0"/>
          </a:p>
        </p:txBody>
      </p:sp>
      <p:sp>
        <p:nvSpPr>
          <p:cNvPr id="3" name="Content Placeholder 2"/>
          <p:cNvSpPr>
            <a:spLocks noGrp="1"/>
          </p:cNvSpPr>
          <p:nvPr>
            <p:ph idx="1"/>
          </p:nvPr>
        </p:nvSpPr>
        <p:spPr/>
        <p:txBody>
          <a:bodyPr>
            <a:normAutofit/>
          </a:bodyPr>
          <a:lstStyle/>
          <a:p>
            <a:pPr marL="0" indent="0">
              <a:buNone/>
            </a:pPr>
            <a:r>
              <a:rPr lang="en-CA" dirty="0"/>
              <a:t>These may be the same as the portals of exit. All of the portals have natural barriers that protect the body from microorganisms. The barriers are normally effective, but microorganisms may enter if the barriers are damaged, or if they have been compromised by invasive medical devices (e.g. catheters, feeding tubes</a:t>
            </a:r>
            <a:r>
              <a:rPr lang="en-CA" dirty="0" smtClean="0"/>
              <a:t>).</a:t>
            </a:r>
          </a:p>
          <a:p>
            <a:pPr marL="0" indent="0">
              <a:buNone/>
            </a:pPr>
            <a:r>
              <a:rPr lang="en-CA" dirty="0" smtClean="0"/>
              <a:t>Examples </a:t>
            </a:r>
            <a:r>
              <a:rPr lang="en-CA" dirty="0"/>
              <a:t>of portals of entry </a:t>
            </a:r>
            <a:r>
              <a:rPr lang="en-CA" dirty="0" smtClean="0"/>
              <a:t>include:</a:t>
            </a:r>
          </a:p>
          <a:p>
            <a:pPr marL="447675" indent="-271463">
              <a:spcBef>
                <a:spcPts val="0"/>
              </a:spcBef>
              <a:buFont typeface="Arial" panose="020B0604020202020204" pitchFamily="34" charset="0"/>
              <a:buChar char="•"/>
            </a:pPr>
            <a:r>
              <a:rPr lang="en-CA" dirty="0" smtClean="0"/>
              <a:t>Respiratory </a:t>
            </a:r>
            <a:r>
              <a:rPr lang="en-CA" dirty="0"/>
              <a:t>tract </a:t>
            </a:r>
            <a:endParaRPr lang="en-CA" dirty="0" smtClean="0"/>
          </a:p>
          <a:p>
            <a:pPr marL="447675" indent="-271463">
              <a:spcBef>
                <a:spcPts val="0"/>
              </a:spcBef>
              <a:buFont typeface="Arial" panose="020B0604020202020204" pitchFamily="34" charset="0"/>
              <a:buChar char="•"/>
            </a:pPr>
            <a:r>
              <a:rPr lang="en-CA" dirty="0" smtClean="0"/>
              <a:t>Gastrointestinal </a:t>
            </a:r>
            <a:r>
              <a:rPr lang="en-CA" dirty="0"/>
              <a:t>tract </a:t>
            </a:r>
          </a:p>
          <a:p>
            <a:pPr marL="447675" indent="-271463">
              <a:spcBef>
                <a:spcPts val="0"/>
              </a:spcBef>
              <a:buFont typeface="Arial" panose="020B0604020202020204" pitchFamily="34" charset="0"/>
              <a:buChar char="•"/>
            </a:pPr>
            <a:r>
              <a:rPr lang="en-CA" dirty="0" smtClean="0"/>
              <a:t>Urinary </a:t>
            </a:r>
            <a:r>
              <a:rPr lang="en-CA" dirty="0"/>
              <a:t>tract </a:t>
            </a:r>
          </a:p>
          <a:p>
            <a:pPr marL="447675" indent="-271463">
              <a:spcBef>
                <a:spcPts val="0"/>
              </a:spcBef>
              <a:buFont typeface="Arial" panose="020B0604020202020204" pitchFamily="34" charset="0"/>
              <a:buChar char="•"/>
            </a:pPr>
            <a:r>
              <a:rPr lang="en-CA" dirty="0" smtClean="0"/>
              <a:t>Breaks </a:t>
            </a:r>
            <a:r>
              <a:rPr lang="en-CA" dirty="0"/>
              <a:t>in skin </a:t>
            </a:r>
          </a:p>
          <a:p>
            <a:pPr marL="447675" indent="-271463">
              <a:spcBef>
                <a:spcPts val="0"/>
              </a:spcBef>
              <a:buFont typeface="Arial" panose="020B0604020202020204" pitchFamily="34" charset="0"/>
              <a:buChar char="•"/>
            </a:pPr>
            <a:r>
              <a:rPr lang="en-CA" dirty="0" smtClean="0"/>
              <a:t>Intrusive </a:t>
            </a:r>
            <a:r>
              <a:rPr lang="en-CA" dirty="0"/>
              <a:t>devices</a:t>
            </a:r>
          </a:p>
          <a:p>
            <a:endParaRPr lang="en-CA" dirty="0"/>
          </a:p>
        </p:txBody>
      </p:sp>
      <p:sp>
        <p:nvSpPr>
          <p:cNvPr id="4" name="TextBox 3"/>
          <p:cNvSpPr txBox="1"/>
          <p:nvPr/>
        </p:nvSpPr>
        <p:spPr>
          <a:xfrm>
            <a:off x="991091" y="5934751"/>
            <a:ext cx="8436077" cy="369332"/>
          </a:xfrm>
          <a:prstGeom prst="rect">
            <a:avLst/>
          </a:prstGeom>
          <a:noFill/>
        </p:spPr>
        <p:txBody>
          <a:bodyPr wrap="square" rtlCol="0">
            <a:spAutoFit/>
          </a:bodyPr>
          <a:lstStyle/>
          <a:p>
            <a:r>
              <a:rPr lang="en-CA" dirty="0" smtClean="0"/>
              <a:t>FNIHB Alberta (2017). Infection Control &amp;</a:t>
            </a:r>
            <a:r>
              <a:rPr lang="en-CA" dirty="0"/>
              <a:t> </a:t>
            </a:r>
            <a:r>
              <a:rPr lang="en-CA" dirty="0" smtClean="0"/>
              <a:t>Control Guidelines: Community Health</a:t>
            </a:r>
            <a:endParaRPr lang="en-CA" dirty="0"/>
          </a:p>
        </p:txBody>
      </p:sp>
    </p:spTree>
    <p:extLst>
      <p:ext uri="{BB962C8B-B14F-4D97-AF65-F5344CB8AC3E}">
        <p14:creationId xmlns:p14="http://schemas.microsoft.com/office/powerpoint/2010/main" val="38731078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Portal of Entry</a:t>
            </a:r>
          </a:p>
        </p:txBody>
      </p:sp>
      <p:sp>
        <p:nvSpPr>
          <p:cNvPr id="3" name="Content Placeholder 2"/>
          <p:cNvSpPr>
            <a:spLocks noGrp="1"/>
          </p:cNvSpPr>
          <p:nvPr>
            <p:ph idx="1"/>
          </p:nvPr>
        </p:nvSpPr>
        <p:spPr/>
        <p:txBody>
          <a:bodyPr/>
          <a:lstStyle/>
          <a:p>
            <a:r>
              <a:rPr lang="en-CA" dirty="0"/>
              <a:t>We can prevent entry of germs by protecting skin and body openings.</a:t>
            </a:r>
          </a:p>
          <a:p>
            <a:pPr marL="265113" indent="-179388">
              <a:buFont typeface="Arial" panose="020B0604020202020204" pitchFamily="34" charset="0"/>
              <a:buChar char="•"/>
            </a:pPr>
            <a:r>
              <a:rPr lang="en-CA" dirty="0"/>
              <a:t>Keep patients skin intact</a:t>
            </a:r>
          </a:p>
          <a:p>
            <a:pPr marL="265113" indent="-179388">
              <a:buFont typeface="Arial" panose="020B0604020202020204" pitchFamily="34" charset="0"/>
              <a:buChar char="•"/>
            </a:pPr>
            <a:r>
              <a:rPr lang="en-CA" dirty="0"/>
              <a:t>Cover wounds</a:t>
            </a:r>
          </a:p>
          <a:p>
            <a:pPr marL="265113" indent="-179388">
              <a:buFont typeface="Arial" panose="020B0604020202020204" pitchFamily="34" charset="0"/>
              <a:buChar char="•"/>
            </a:pPr>
            <a:r>
              <a:rPr lang="en-CA" dirty="0"/>
              <a:t>Use PPE</a:t>
            </a:r>
          </a:p>
          <a:p>
            <a:endParaRPr lang="en-CA" dirty="0"/>
          </a:p>
        </p:txBody>
      </p:sp>
      <p:sp>
        <p:nvSpPr>
          <p:cNvPr id="4" name="Slide Number Placeholder 3"/>
          <p:cNvSpPr>
            <a:spLocks noGrp="1"/>
          </p:cNvSpPr>
          <p:nvPr>
            <p:ph type="sldNum" sz="quarter" idx="12"/>
          </p:nvPr>
        </p:nvSpPr>
        <p:spPr/>
        <p:txBody>
          <a:bodyPr/>
          <a:lstStyle/>
          <a:p>
            <a:fld id="{C85163B1-B462-4D21-B067-D117512AAFD1}" type="slidenum">
              <a:rPr lang="en-CA" smtClean="0"/>
              <a:t>41</a:t>
            </a:fld>
            <a:endParaRPr lang="en-CA"/>
          </a:p>
        </p:txBody>
      </p:sp>
    </p:spTree>
    <p:extLst>
      <p:ext uri="{BB962C8B-B14F-4D97-AF65-F5344CB8AC3E}">
        <p14:creationId xmlns:p14="http://schemas.microsoft.com/office/powerpoint/2010/main" val="15414666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r>
            <a:br>
              <a:rPr lang="en-CA" dirty="0"/>
            </a:br>
            <a:r>
              <a:rPr lang="en-CA" dirty="0"/>
              <a:t>Susceptible Host </a:t>
            </a:r>
          </a:p>
        </p:txBody>
      </p:sp>
      <p:sp>
        <p:nvSpPr>
          <p:cNvPr id="3" name="Content Placeholder 2"/>
          <p:cNvSpPr>
            <a:spLocks noGrp="1"/>
          </p:cNvSpPr>
          <p:nvPr>
            <p:ph sz="half" idx="1"/>
          </p:nvPr>
        </p:nvSpPr>
        <p:spPr>
          <a:xfrm>
            <a:off x="1817000" y="3433422"/>
            <a:ext cx="4937760" cy="2777833"/>
          </a:xfrm>
        </p:spPr>
        <p:txBody>
          <a:bodyPr>
            <a:normAutofit fontScale="77500" lnSpcReduction="20000"/>
          </a:bodyPr>
          <a:lstStyle/>
          <a:p>
            <a:pPr marL="265113" indent="-265113">
              <a:buFont typeface="Arial" panose="020B0604020202020204" pitchFamily="34" charset="0"/>
              <a:buChar char="•"/>
            </a:pPr>
            <a:r>
              <a:rPr lang="en-CA" dirty="0" smtClean="0"/>
              <a:t>Age</a:t>
            </a:r>
            <a:endParaRPr lang="en-CA" dirty="0"/>
          </a:p>
          <a:p>
            <a:pPr marL="265113" indent="-265113">
              <a:buFont typeface="Arial" panose="020B0604020202020204" pitchFamily="34" charset="0"/>
              <a:buChar char="•"/>
            </a:pPr>
            <a:r>
              <a:rPr lang="en-CA" dirty="0" smtClean="0"/>
              <a:t>Gender</a:t>
            </a:r>
            <a:endParaRPr lang="en-CA" dirty="0"/>
          </a:p>
          <a:p>
            <a:pPr marL="265113" indent="-265113">
              <a:buFont typeface="Arial" panose="020B0604020202020204" pitchFamily="34" charset="0"/>
              <a:buChar char="•"/>
            </a:pPr>
            <a:r>
              <a:rPr lang="en-CA" dirty="0" smtClean="0"/>
              <a:t>Ethnicity</a:t>
            </a:r>
            <a:endParaRPr lang="en-CA" dirty="0"/>
          </a:p>
          <a:p>
            <a:pPr marL="265113" indent="-265113">
              <a:buFont typeface="Arial" panose="020B0604020202020204" pitchFamily="34" charset="0"/>
              <a:buChar char="•"/>
            </a:pPr>
            <a:r>
              <a:rPr lang="en-CA" dirty="0" smtClean="0"/>
              <a:t>Socioeconomic </a:t>
            </a:r>
            <a:r>
              <a:rPr lang="en-CA" dirty="0"/>
              <a:t>status</a:t>
            </a:r>
          </a:p>
          <a:p>
            <a:pPr marL="265113" indent="-265113">
              <a:buFont typeface="Arial" panose="020B0604020202020204" pitchFamily="34" charset="0"/>
              <a:buChar char="•"/>
            </a:pPr>
            <a:r>
              <a:rPr lang="en-CA" dirty="0" smtClean="0"/>
              <a:t>Marital </a:t>
            </a:r>
            <a:r>
              <a:rPr lang="en-CA" dirty="0"/>
              <a:t>status</a:t>
            </a:r>
          </a:p>
          <a:p>
            <a:pPr marL="265113" indent="-265113">
              <a:buFont typeface="Arial" panose="020B0604020202020204" pitchFamily="34" charset="0"/>
              <a:buChar char="•"/>
            </a:pPr>
            <a:r>
              <a:rPr lang="en-CA" dirty="0" smtClean="0"/>
              <a:t>Lifestyle</a:t>
            </a:r>
            <a:endParaRPr lang="en-CA" dirty="0"/>
          </a:p>
          <a:p>
            <a:pPr marL="265113" indent="-265113">
              <a:buFont typeface="Arial" panose="020B0604020202020204" pitchFamily="34" charset="0"/>
              <a:buChar char="•"/>
            </a:pPr>
            <a:r>
              <a:rPr lang="en-CA" dirty="0" smtClean="0"/>
              <a:t>Nutritional </a:t>
            </a:r>
            <a:r>
              <a:rPr lang="en-CA" dirty="0"/>
              <a:t>status</a:t>
            </a:r>
          </a:p>
          <a:p>
            <a:pPr marL="265113" indent="-265113">
              <a:buFont typeface="Arial" panose="020B0604020202020204" pitchFamily="34" charset="0"/>
              <a:buChar char="•"/>
            </a:pPr>
            <a:r>
              <a:rPr lang="en-CA" dirty="0" smtClean="0"/>
              <a:t>Medications</a:t>
            </a:r>
            <a:endParaRPr lang="en-CA" dirty="0"/>
          </a:p>
        </p:txBody>
      </p:sp>
      <p:sp>
        <p:nvSpPr>
          <p:cNvPr id="4" name="Content Placeholder 3"/>
          <p:cNvSpPr>
            <a:spLocks noGrp="1"/>
          </p:cNvSpPr>
          <p:nvPr>
            <p:ph sz="half" idx="2"/>
          </p:nvPr>
        </p:nvSpPr>
        <p:spPr>
          <a:xfrm>
            <a:off x="5492299" y="3433422"/>
            <a:ext cx="4937760" cy="2777833"/>
          </a:xfrm>
        </p:spPr>
        <p:txBody>
          <a:bodyPr>
            <a:normAutofit fontScale="77500" lnSpcReduction="20000"/>
          </a:bodyPr>
          <a:lstStyle/>
          <a:p>
            <a:pPr marL="265113" indent="-265113">
              <a:buFont typeface="Arial" panose="020B0604020202020204" pitchFamily="34" charset="0"/>
              <a:buChar char="•"/>
            </a:pPr>
            <a:r>
              <a:rPr lang="en-CA" dirty="0" smtClean="0"/>
              <a:t>Trauma</a:t>
            </a:r>
            <a:endParaRPr lang="en-CA" dirty="0"/>
          </a:p>
          <a:p>
            <a:pPr marL="265113" indent="-265113">
              <a:buFont typeface="Arial" panose="020B0604020202020204" pitchFamily="34" charset="0"/>
              <a:buChar char="•"/>
            </a:pPr>
            <a:r>
              <a:rPr lang="en-CA" dirty="0" smtClean="0"/>
              <a:t>Natural </a:t>
            </a:r>
            <a:r>
              <a:rPr lang="en-CA" dirty="0"/>
              <a:t>antibodies</a:t>
            </a:r>
          </a:p>
          <a:p>
            <a:pPr marL="265113" indent="-265113">
              <a:buFont typeface="Arial" panose="020B0604020202020204" pitchFamily="34" charset="0"/>
              <a:buChar char="•"/>
            </a:pPr>
            <a:r>
              <a:rPr lang="en-CA" dirty="0" smtClean="0"/>
              <a:t>Disease </a:t>
            </a:r>
            <a:r>
              <a:rPr lang="en-CA" dirty="0"/>
              <a:t>history/underlying disease</a:t>
            </a:r>
          </a:p>
          <a:p>
            <a:pPr marL="265113" indent="-265113">
              <a:buFont typeface="Arial" panose="020B0604020202020204" pitchFamily="34" charset="0"/>
              <a:buChar char="•"/>
            </a:pPr>
            <a:r>
              <a:rPr lang="en-CA" dirty="0" smtClean="0"/>
              <a:t>Heredity</a:t>
            </a:r>
            <a:endParaRPr lang="en-CA" dirty="0"/>
          </a:p>
          <a:p>
            <a:pPr marL="265113" indent="-265113">
              <a:buFont typeface="Arial" panose="020B0604020202020204" pitchFamily="34" charset="0"/>
              <a:buChar char="•"/>
            </a:pPr>
            <a:r>
              <a:rPr lang="en-CA" dirty="0" smtClean="0"/>
              <a:t>Occupation</a:t>
            </a:r>
            <a:endParaRPr lang="en-CA" dirty="0"/>
          </a:p>
          <a:p>
            <a:pPr marL="265113" indent="-265113">
              <a:buFont typeface="Arial" panose="020B0604020202020204" pitchFamily="34" charset="0"/>
              <a:buChar char="•"/>
            </a:pPr>
            <a:r>
              <a:rPr lang="en-CA" dirty="0" smtClean="0"/>
              <a:t>Diagnostic/therapeutic </a:t>
            </a:r>
            <a:r>
              <a:rPr lang="en-CA" dirty="0"/>
              <a:t>procedures</a:t>
            </a:r>
          </a:p>
          <a:p>
            <a:pPr marL="265113" indent="-265113">
              <a:buFont typeface="Arial" panose="020B0604020202020204" pitchFamily="34" charset="0"/>
              <a:buChar char="•"/>
            </a:pPr>
            <a:r>
              <a:rPr lang="en-CA" dirty="0" smtClean="0"/>
              <a:t>Pregnancy</a:t>
            </a:r>
            <a:endParaRPr lang="en-CA" dirty="0"/>
          </a:p>
          <a:p>
            <a:pPr marL="265113" indent="-265113">
              <a:buFont typeface="Arial" panose="020B0604020202020204" pitchFamily="34" charset="0"/>
              <a:buChar char="•"/>
            </a:pPr>
            <a:r>
              <a:rPr lang="en-CA" dirty="0" smtClean="0"/>
              <a:t>Balance </a:t>
            </a:r>
            <a:r>
              <a:rPr lang="en-CA" dirty="0"/>
              <a:t>in body’s normal flora</a:t>
            </a:r>
          </a:p>
          <a:p>
            <a:endParaRPr lang="en-CA" dirty="0"/>
          </a:p>
        </p:txBody>
      </p:sp>
      <p:sp>
        <p:nvSpPr>
          <p:cNvPr id="5" name="Rectangle 4"/>
          <p:cNvSpPr/>
          <p:nvPr/>
        </p:nvSpPr>
        <p:spPr>
          <a:xfrm>
            <a:off x="1097279" y="1823403"/>
            <a:ext cx="10524450" cy="1477328"/>
          </a:xfrm>
          <a:prstGeom prst="rect">
            <a:avLst/>
          </a:prstGeom>
        </p:spPr>
        <p:txBody>
          <a:bodyPr wrap="square">
            <a:spAutoFit/>
          </a:bodyPr>
          <a:lstStyle/>
          <a:p>
            <a:r>
              <a:rPr lang="en-CA" dirty="0"/>
              <a:t>Humans have defense mechanisms to protect against infections. These include skin; mucous membranes; certain body secretions such as tears; inflammatory response; genetic, hormonal, nutritional and/or behavioural mechanisms; and personal hygiene.</a:t>
            </a:r>
          </a:p>
          <a:p>
            <a:endParaRPr lang="en-CA" dirty="0" smtClean="0"/>
          </a:p>
          <a:p>
            <a:r>
              <a:rPr lang="en-CA" dirty="0" smtClean="0"/>
              <a:t>Host </a:t>
            </a:r>
            <a:r>
              <a:rPr lang="en-CA" dirty="0"/>
              <a:t>characteristics that influence susceptibility to and severity of infection include:</a:t>
            </a:r>
          </a:p>
        </p:txBody>
      </p:sp>
    </p:spTree>
    <p:extLst>
      <p:ext uri="{BB962C8B-B14F-4D97-AF65-F5344CB8AC3E}">
        <p14:creationId xmlns:p14="http://schemas.microsoft.com/office/powerpoint/2010/main" val="11802288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Susceptible Host </a:t>
            </a:r>
          </a:p>
        </p:txBody>
      </p:sp>
      <p:sp>
        <p:nvSpPr>
          <p:cNvPr id="3" name="Content Placeholder 2"/>
          <p:cNvSpPr>
            <a:spLocks noGrp="1"/>
          </p:cNvSpPr>
          <p:nvPr>
            <p:ph sz="half" idx="1"/>
          </p:nvPr>
        </p:nvSpPr>
        <p:spPr>
          <a:xfrm>
            <a:off x="1097278" y="1845734"/>
            <a:ext cx="10115205" cy="4023360"/>
          </a:xfrm>
        </p:spPr>
        <p:txBody>
          <a:bodyPr/>
          <a:lstStyle/>
          <a:p>
            <a:pPr marL="0" indent="0">
              <a:buNone/>
            </a:pPr>
            <a:r>
              <a:rPr lang="en-CA" dirty="0"/>
              <a:t>Best way to break the chain is to protect susceptible hosts by maximizing the person’s defenses:</a:t>
            </a:r>
          </a:p>
          <a:p>
            <a:pPr marL="265113" indent="-179388">
              <a:buFont typeface="Arial" panose="020B0604020202020204" pitchFamily="34" charset="0"/>
              <a:buChar char="•"/>
            </a:pPr>
            <a:r>
              <a:rPr lang="en-CA" dirty="0"/>
              <a:t>Up to date immunizations</a:t>
            </a:r>
          </a:p>
          <a:p>
            <a:pPr marL="265113" indent="-179388">
              <a:buFont typeface="Arial" panose="020B0604020202020204" pitchFamily="34" charset="0"/>
              <a:buChar char="•"/>
            </a:pPr>
            <a:r>
              <a:rPr lang="en-CA" dirty="0"/>
              <a:t>Maintain skin integrity</a:t>
            </a:r>
          </a:p>
          <a:p>
            <a:pPr marL="265113" indent="-179388">
              <a:buFont typeface="Arial" panose="020B0604020202020204" pitchFamily="34" charset="0"/>
              <a:buChar char="•"/>
            </a:pPr>
            <a:r>
              <a:rPr lang="en-CA" dirty="0"/>
              <a:t>Proper nutrition</a:t>
            </a:r>
          </a:p>
          <a:p>
            <a:pPr marL="265113" indent="-179388">
              <a:buFont typeface="Arial" panose="020B0604020202020204" pitchFamily="34" charset="0"/>
              <a:buChar char="•"/>
            </a:pPr>
            <a:r>
              <a:rPr lang="en-CA" dirty="0"/>
              <a:t>Identify high risk patients</a:t>
            </a:r>
          </a:p>
          <a:p>
            <a:endParaRPr lang="en-CA" dirty="0"/>
          </a:p>
        </p:txBody>
      </p:sp>
      <p:sp>
        <p:nvSpPr>
          <p:cNvPr id="5" name="Slide Number Placeholder 4"/>
          <p:cNvSpPr>
            <a:spLocks noGrp="1"/>
          </p:cNvSpPr>
          <p:nvPr>
            <p:ph type="sldNum" sz="quarter" idx="12"/>
          </p:nvPr>
        </p:nvSpPr>
        <p:spPr/>
        <p:txBody>
          <a:bodyPr/>
          <a:lstStyle/>
          <a:p>
            <a:fld id="{C85163B1-B462-4D21-B067-D117512AAFD1}" type="slidenum">
              <a:rPr lang="en-CA" smtClean="0"/>
              <a:t>43</a:t>
            </a:fld>
            <a:endParaRPr lang="en-CA"/>
          </a:p>
        </p:txBody>
      </p:sp>
    </p:spTree>
    <p:extLst>
      <p:ext uri="{BB962C8B-B14F-4D97-AF65-F5344CB8AC3E}">
        <p14:creationId xmlns:p14="http://schemas.microsoft.com/office/powerpoint/2010/main" val="16784812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Routine Practices</a:t>
            </a:r>
            <a:endParaRPr lang="en-CA" dirty="0"/>
          </a:p>
        </p:txBody>
      </p:sp>
      <p:sp>
        <p:nvSpPr>
          <p:cNvPr id="3" name="Content Placeholder 2"/>
          <p:cNvSpPr>
            <a:spLocks noGrp="1"/>
          </p:cNvSpPr>
          <p:nvPr>
            <p:ph idx="1"/>
          </p:nvPr>
        </p:nvSpPr>
        <p:spPr/>
        <p:txBody>
          <a:bodyPr/>
          <a:lstStyle/>
          <a:p>
            <a:r>
              <a:rPr lang="en-CA" dirty="0" smtClean="0"/>
              <a:t>Routine </a:t>
            </a:r>
            <a:r>
              <a:rPr lang="en-CA" dirty="0"/>
              <a:t>practices is the term used by Public Health Agency of </a:t>
            </a:r>
            <a:r>
              <a:rPr lang="en-CA" dirty="0" smtClean="0"/>
              <a:t>Canada</a:t>
            </a:r>
            <a:r>
              <a:rPr lang="en-CA" sz="1200" dirty="0" smtClean="0"/>
              <a:t> </a:t>
            </a:r>
            <a:r>
              <a:rPr lang="en-CA" dirty="0"/>
              <a:t>to describe the system of infection prevention and control practices used to prevent the transmission of infections in health care settings. </a:t>
            </a:r>
            <a:endParaRPr lang="en-CA" dirty="0" smtClean="0"/>
          </a:p>
          <a:p>
            <a:pPr marL="266700" indent="-266700">
              <a:buFont typeface="Arial" panose="020B0604020202020204" pitchFamily="34" charset="0"/>
              <a:buChar char="•"/>
            </a:pPr>
            <a:r>
              <a:rPr lang="en-CA" dirty="0" smtClean="0"/>
              <a:t>They are </a:t>
            </a:r>
            <a:r>
              <a:rPr lang="en-CA" dirty="0"/>
              <a:t>to be used with </a:t>
            </a:r>
            <a:r>
              <a:rPr lang="en-CA" b="1" dirty="0"/>
              <a:t>all patients </a:t>
            </a:r>
            <a:r>
              <a:rPr lang="en-CA" dirty="0"/>
              <a:t>for </a:t>
            </a:r>
            <a:r>
              <a:rPr lang="en-CA" b="1" dirty="0"/>
              <a:t>all care </a:t>
            </a:r>
            <a:r>
              <a:rPr lang="en-CA" dirty="0"/>
              <a:t>and </a:t>
            </a:r>
            <a:r>
              <a:rPr lang="en-CA" b="1" dirty="0"/>
              <a:t>all interactions </a:t>
            </a:r>
            <a:r>
              <a:rPr lang="en-CA" dirty="0"/>
              <a:t>regardless of their diagnosis or infectious status</a:t>
            </a:r>
            <a:r>
              <a:rPr lang="en-CA" b="1" dirty="0" smtClean="0"/>
              <a:t>.</a:t>
            </a:r>
          </a:p>
          <a:p>
            <a:pPr marL="266700" indent="-266700">
              <a:buFont typeface="Arial" panose="020B0604020202020204" pitchFamily="34" charset="0"/>
              <a:buChar char="•"/>
            </a:pPr>
            <a:r>
              <a:rPr lang="en-US" dirty="0" smtClean="0"/>
              <a:t>Routine </a:t>
            </a:r>
            <a:r>
              <a:rPr lang="en-US" dirty="0"/>
              <a:t>Practices protect both patients and staff from the risk of transmission of significant organisms</a:t>
            </a:r>
          </a:p>
          <a:p>
            <a:pPr marL="266700" indent="-266700">
              <a:buFont typeface="Arial" panose="020B0604020202020204" pitchFamily="34" charset="0"/>
              <a:buChar char="•"/>
            </a:pPr>
            <a:endParaRPr lang="en-CA" b="1" dirty="0"/>
          </a:p>
          <a:p>
            <a:pPr marL="457200" lvl="1" indent="0" algn="ctr">
              <a:buNone/>
            </a:pPr>
            <a:endParaRPr lang="en-CA" dirty="0"/>
          </a:p>
          <a:p>
            <a:endParaRPr lang="en-CA" dirty="0"/>
          </a:p>
        </p:txBody>
      </p:sp>
      <p:sp>
        <p:nvSpPr>
          <p:cNvPr id="4" name="Slide Number Placeholder 3"/>
          <p:cNvSpPr>
            <a:spLocks noGrp="1"/>
          </p:cNvSpPr>
          <p:nvPr>
            <p:ph type="sldNum" sz="quarter" idx="12"/>
          </p:nvPr>
        </p:nvSpPr>
        <p:spPr/>
        <p:txBody>
          <a:bodyPr/>
          <a:lstStyle/>
          <a:p>
            <a:fld id="{C85163B1-B462-4D21-B067-D117512AAFD1}" type="slidenum">
              <a:rPr lang="en-CA" smtClean="0"/>
              <a:t>44</a:t>
            </a:fld>
            <a:endParaRPr lang="en-CA"/>
          </a:p>
        </p:txBody>
      </p:sp>
      <p:sp>
        <p:nvSpPr>
          <p:cNvPr id="5" name="TextBox 4"/>
          <p:cNvSpPr txBox="1"/>
          <p:nvPr/>
        </p:nvSpPr>
        <p:spPr>
          <a:xfrm>
            <a:off x="991091" y="5934751"/>
            <a:ext cx="8436077" cy="369332"/>
          </a:xfrm>
          <a:prstGeom prst="rect">
            <a:avLst/>
          </a:prstGeom>
          <a:noFill/>
        </p:spPr>
        <p:txBody>
          <a:bodyPr wrap="square" rtlCol="0">
            <a:spAutoFit/>
          </a:bodyPr>
          <a:lstStyle/>
          <a:p>
            <a:r>
              <a:rPr lang="en-CA" dirty="0" smtClean="0"/>
              <a:t>FNIHB Alberta (2017). Infection Control &amp;</a:t>
            </a:r>
            <a:r>
              <a:rPr lang="en-CA" dirty="0"/>
              <a:t> </a:t>
            </a:r>
            <a:r>
              <a:rPr lang="en-CA" dirty="0" smtClean="0"/>
              <a:t>Control Guidelines: Community Health</a:t>
            </a:r>
            <a:endParaRPr lang="en-CA" dirty="0"/>
          </a:p>
        </p:txBody>
      </p:sp>
    </p:spTree>
    <p:extLst>
      <p:ext uri="{BB962C8B-B14F-4D97-AF65-F5344CB8AC3E}">
        <p14:creationId xmlns:p14="http://schemas.microsoft.com/office/powerpoint/2010/main" val="31062902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Routine Practices</a:t>
            </a:r>
            <a:endParaRPr lang="en-CA" dirty="0"/>
          </a:p>
        </p:txBody>
      </p:sp>
      <p:sp>
        <p:nvSpPr>
          <p:cNvPr id="3" name="Content Placeholder 2"/>
          <p:cNvSpPr>
            <a:spLocks noGrp="1"/>
          </p:cNvSpPr>
          <p:nvPr>
            <p:ph idx="1"/>
          </p:nvPr>
        </p:nvSpPr>
        <p:spPr>
          <a:xfrm>
            <a:off x="935502" y="1798985"/>
            <a:ext cx="10058400" cy="4850488"/>
          </a:xfrm>
        </p:spPr>
        <p:txBody>
          <a:bodyPr>
            <a:normAutofit/>
          </a:bodyPr>
          <a:lstStyle/>
          <a:p>
            <a:pPr marL="628650" indent="-514350">
              <a:buFont typeface="+mj-lt"/>
              <a:buAutoNum type="arabicPeriod"/>
              <a:defRPr/>
            </a:pPr>
            <a:r>
              <a:rPr lang="en-CA" dirty="0"/>
              <a:t>Point of Care Risk Assessment (PCRA)</a:t>
            </a:r>
          </a:p>
          <a:p>
            <a:pPr marL="628650" indent="-514350">
              <a:buFont typeface="+mj-lt"/>
              <a:buAutoNum type="arabicPeriod"/>
              <a:defRPr/>
            </a:pPr>
            <a:r>
              <a:rPr lang="en-CA" dirty="0" smtClean="0"/>
              <a:t>Hand </a:t>
            </a:r>
            <a:r>
              <a:rPr lang="en-CA" dirty="0"/>
              <a:t>Hygiene</a:t>
            </a:r>
          </a:p>
          <a:p>
            <a:pPr marL="628650" indent="-514350">
              <a:buFont typeface="+mj-lt"/>
              <a:buAutoNum type="arabicPeriod"/>
              <a:defRPr/>
            </a:pPr>
            <a:r>
              <a:rPr lang="en-CA" dirty="0" smtClean="0"/>
              <a:t>Source </a:t>
            </a:r>
            <a:r>
              <a:rPr lang="en-CA" dirty="0"/>
              <a:t>Control</a:t>
            </a:r>
          </a:p>
          <a:p>
            <a:pPr marL="628650" indent="-514350">
              <a:buFont typeface="+mj-lt"/>
              <a:buAutoNum type="arabicPeriod"/>
              <a:defRPr/>
            </a:pPr>
            <a:r>
              <a:rPr lang="en-CA" dirty="0" smtClean="0"/>
              <a:t>Client placement and accommodation</a:t>
            </a:r>
          </a:p>
          <a:p>
            <a:pPr marL="628650" indent="-514350">
              <a:buFont typeface="+mj-lt"/>
              <a:buAutoNum type="arabicPeriod"/>
              <a:defRPr/>
            </a:pPr>
            <a:r>
              <a:rPr lang="en-CA" dirty="0" smtClean="0"/>
              <a:t>Personal Protective Equipment </a:t>
            </a:r>
            <a:r>
              <a:rPr lang="en-CA" dirty="0"/>
              <a:t>(PPE)</a:t>
            </a:r>
          </a:p>
          <a:p>
            <a:pPr marL="628650" indent="-514350">
              <a:buFont typeface="+mj-lt"/>
              <a:buAutoNum type="arabicPeriod"/>
              <a:defRPr/>
            </a:pPr>
            <a:r>
              <a:rPr lang="en-CA" dirty="0" smtClean="0"/>
              <a:t>Sharps </a:t>
            </a:r>
            <a:r>
              <a:rPr lang="en-CA" dirty="0"/>
              <a:t>safety and prevention of </a:t>
            </a:r>
            <a:r>
              <a:rPr lang="en-CA" dirty="0" err="1"/>
              <a:t>bloodborne</a:t>
            </a:r>
            <a:r>
              <a:rPr lang="en-CA" dirty="0"/>
              <a:t> pathogen transmission</a:t>
            </a:r>
          </a:p>
          <a:p>
            <a:pPr marL="628650" indent="-514350">
              <a:buFont typeface="+mj-lt"/>
              <a:buAutoNum type="arabicPeriod"/>
              <a:defRPr/>
            </a:pPr>
            <a:r>
              <a:rPr lang="en-CA" dirty="0" smtClean="0"/>
              <a:t>Management </a:t>
            </a:r>
            <a:r>
              <a:rPr lang="en-CA" dirty="0"/>
              <a:t>of the client care environment</a:t>
            </a:r>
          </a:p>
          <a:p>
            <a:pPr marL="920750" lvl="1" indent="-295275">
              <a:buFont typeface="Arial" panose="020B0604020202020204" pitchFamily="34" charset="0"/>
              <a:buChar char="•"/>
              <a:defRPr/>
            </a:pPr>
            <a:r>
              <a:rPr lang="en-CA" dirty="0" smtClean="0"/>
              <a:t>Cleaning </a:t>
            </a:r>
            <a:r>
              <a:rPr lang="en-CA" dirty="0"/>
              <a:t>of the client care environment</a:t>
            </a:r>
          </a:p>
          <a:p>
            <a:pPr marL="920750" lvl="1" indent="-295275">
              <a:buFont typeface="Arial" panose="020B0604020202020204" pitchFamily="34" charset="0"/>
              <a:buChar char="•"/>
              <a:defRPr/>
            </a:pPr>
            <a:r>
              <a:rPr lang="en-CA" dirty="0" smtClean="0"/>
              <a:t>Cleaning </a:t>
            </a:r>
            <a:r>
              <a:rPr lang="en-CA" dirty="0"/>
              <a:t>and disinfection of non-critical client care equipment</a:t>
            </a:r>
          </a:p>
          <a:p>
            <a:pPr marL="920750" lvl="1" indent="-295275">
              <a:buFont typeface="Arial" panose="020B0604020202020204" pitchFamily="34" charset="0"/>
              <a:buChar char="•"/>
              <a:defRPr/>
            </a:pPr>
            <a:r>
              <a:rPr lang="en-CA" dirty="0" smtClean="0"/>
              <a:t>Handling </a:t>
            </a:r>
            <a:r>
              <a:rPr lang="en-CA" dirty="0"/>
              <a:t>of waste and linen</a:t>
            </a:r>
          </a:p>
          <a:p>
            <a:pPr marL="628650" indent="-514350">
              <a:buFont typeface="+mj-lt"/>
              <a:buAutoNum type="arabicPeriod"/>
              <a:defRPr/>
            </a:pPr>
            <a:r>
              <a:rPr lang="en-CA" dirty="0" smtClean="0"/>
              <a:t>Education </a:t>
            </a:r>
            <a:r>
              <a:rPr lang="en-CA" dirty="0"/>
              <a:t>of Clients</a:t>
            </a:r>
            <a:endParaRPr lang="en-CA" sz="2400" dirty="0"/>
          </a:p>
        </p:txBody>
      </p:sp>
      <p:sp>
        <p:nvSpPr>
          <p:cNvPr id="4" name="Slide Number Placeholder 3"/>
          <p:cNvSpPr>
            <a:spLocks noGrp="1"/>
          </p:cNvSpPr>
          <p:nvPr>
            <p:ph type="sldNum" sz="quarter" idx="12"/>
          </p:nvPr>
        </p:nvSpPr>
        <p:spPr/>
        <p:txBody>
          <a:bodyPr/>
          <a:lstStyle/>
          <a:p>
            <a:fld id="{C85163B1-B462-4D21-B067-D117512AAFD1}" type="slidenum">
              <a:rPr lang="en-CA" smtClean="0"/>
              <a:t>45</a:t>
            </a:fld>
            <a:endParaRPr lang="en-CA"/>
          </a:p>
        </p:txBody>
      </p:sp>
      <p:sp>
        <p:nvSpPr>
          <p:cNvPr id="6" name="TextBox 5"/>
          <p:cNvSpPr txBox="1"/>
          <p:nvPr/>
        </p:nvSpPr>
        <p:spPr>
          <a:xfrm>
            <a:off x="8668870" y="5453489"/>
            <a:ext cx="3523130" cy="830997"/>
          </a:xfrm>
          <a:prstGeom prst="rect">
            <a:avLst/>
          </a:prstGeom>
          <a:noFill/>
        </p:spPr>
        <p:txBody>
          <a:bodyPr wrap="square" rtlCol="0">
            <a:spAutoFit/>
          </a:bodyPr>
          <a:lstStyle/>
          <a:p>
            <a:r>
              <a:rPr lang="en-CA" sz="1600" dirty="0" smtClean="0"/>
              <a:t>FNIHB Alberta (2017). Infection Control &amp;</a:t>
            </a:r>
            <a:r>
              <a:rPr lang="en-CA" sz="1600" dirty="0"/>
              <a:t> </a:t>
            </a:r>
            <a:r>
              <a:rPr lang="en-CA" sz="1600" dirty="0" smtClean="0"/>
              <a:t>Control Guidelines: Community Health</a:t>
            </a:r>
            <a:endParaRPr lang="en-CA" sz="1600" dirty="0"/>
          </a:p>
        </p:txBody>
      </p:sp>
    </p:spTree>
    <p:extLst>
      <p:ext uri="{BB962C8B-B14F-4D97-AF65-F5344CB8AC3E}">
        <p14:creationId xmlns:p14="http://schemas.microsoft.com/office/powerpoint/2010/main" val="41425610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PCRA: Point of Care Risk Assessment</a:t>
            </a:r>
          </a:p>
        </p:txBody>
      </p:sp>
      <p:sp>
        <p:nvSpPr>
          <p:cNvPr id="3" name="Content Placeholder 2"/>
          <p:cNvSpPr>
            <a:spLocks noGrp="1"/>
          </p:cNvSpPr>
          <p:nvPr>
            <p:ph idx="1"/>
          </p:nvPr>
        </p:nvSpPr>
        <p:spPr/>
        <p:txBody>
          <a:bodyPr>
            <a:normAutofit/>
          </a:bodyPr>
          <a:lstStyle/>
          <a:p>
            <a:pPr marL="266700" indent="-266700">
              <a:buFont typeface="Arial" panose="020B0604020202020204" pitchFamily="34" charset="0"/>
              <a:buChar char="•"/>
            </a:pPr>
            <a:r>
              <a:rPr lang="en-CA" sz="2400" dirty="0"/>
              <a:t>Performing a </a:t>
            </a:r>
            <a:r>
              <a:rPr lang="en-CA" sz="2400" b="1" dirty="0"/>
              <a:t>PCRA </a:t>
            </a:r>
            <a:r>
              <a:rPr lang="en-CA" sz="2400" dirty="0"/>
              <a:t>is the first step in </a:t>
            </a:r>
            <a:r>
              <a:rPr lang="en-CA" sz="2400" dirty="0" smtClean="0"/>
              <a:t>Routine </a:t>
            </a:r>
            <a:r>
              <a:rPr lang="en-CA" sz="2400" dirty="0"/>
              <a:t>practices.</a:t>
            </a:r>
          </a:p>
          <a:p>
            <a:pPr marL="559308" lvl="1" indent="-266700">
              <a:buFont typeface="Arial" panose="020B0604020202020204" pitchFamily="34" charset="0"/>
              <a:buChar char="•"/>
            </a:pPr>
            <a:r>
              <a:rPr lang="en-CA" sz="2000" dirty="0">
                <a:solidFill>
                  <a:schemeClr val="tx1"/>
                </a:solidFill>
              </a:rPr>
              <a:t>It is a method of assessment conducted by the caregiver that must be done at each interaction with the client or their environment </a:t>
            </a:r>
            <a:r>
              <a:rPr lang="en-CA" sz="2000" dirty="0" smtClean="0">
                <a:solidFill>
                  <a:schemeClr val="tx1"/>
                </a:solidFill>
              </a:rPr>
              <a:t>to:</a:t>
            </a:r>
          </a:p>
          <a:p>
            <a:pPr marL="742188" lvl="2" indent="-266700">
              <a:buFont typeface="Arial" panose="020B0604020202020204" pitchFamily="34" charset="0"/>
              <a:buChar char="•"/>
            </a:pPr>
            <a:r>
              <a:rPr lang="en-CA" sz="1800" dirty="0" smtClean="0">
                <a:solidFill>
                  <a:schemeClr val="tx1"/>
                </a:solidFill>
              </a:rPr>
              <a:t>determine </a:t>
            </a:r>
            <a:r>
              <a:rPr lang="en-CA" sz="1800" dirty="0">
                <a:solidFill>
                  <a:schemeClr val="tx1"/>
                </a:solidFill>
              </a:rPr>
              <a:t>potential risks associated with providing care, as well as </a:t>
            </a:r>
            <a:r>
              <a:rPr lang="en-CA" sz="1800" dirty="0" smtClean="0">
                <a:solidFill>
                  <a:schemeClr val="tx1"/>
                </a:solidFill>
              </a:rPr>
              <a:t>the</a:t>
            </a:r>
          </a:p>
          <a:p>
            <a:pPr marL="742188" lvl="2" indent="-266700">
              <a:buFont typeface="Arial" panose="020B0604020202020204" pitchFamily="34" charset="0"/>
              <a:buChar char="•"/>
            </a:pPr>
            <a:r>
              <a:rPr lang="en-CA" sz="1800" dirty="0" smtClean="0">
                <a:solidFill>
                  <a:schemeClr val="tx1"/>
                </a:solidFill>
              </a:rPr>
              <a:t>implementation </a:t>
            </a:r>
            <a:r>
              <a:rPr lang="en-CA" sz="1800" dirty="0">
                <a:solidFill>
                  <a:schemeClr val="tx1"/>
                </a:solidFill>
              </a:rPr>
              <a:t>of risk reduction strategies </a:t>
            </a:r>
          </a:p>
          <a:p>
            <a:pPr marL="742188" lvl="2" indent="-266700">
              <a:buFont typeface="Arial" panose="020B0604020202020204" pitchFamily="34" charset="0"/>
              <a:buChar char="•"/>
            </a:pPr>
            <a:r>
              <a:rPr lang="en-CA" sz="1800" dirty="0" smtClean="0">
                <a:solidFill>
                  <a:schemeClr val="tx1"/>
                </a:solidFill>
              </a:rPr>
              <a:t>interventions </a:t>
            </a:r>
            <a:r>
              <a:rPr lang="en-CA" sz="1800" dirty="0">
                <a:solidFill>
                  <a:schemeClr val="tx1"/>
                </a:solidFill>
              </a:rPr>
              <a:t>to minimize exposure to these </a:t>
            </a:r>
            <a:r>
              <a:rPr lang="en-CA" sz="1800" dirty="0" smtClean="0">
                <a:solidFill>
                  <a:schemeClr val="tx1"/>
                </a:solidFill>
              </a:rPr>
              <a:t>hazards</a:t>
            </a:r>
          </a:p>
          <a:p>
            <a:pPr marL="559308" lvl="1" indent="-266700">
              <a:buFont typeface="Arial" panose="020B0604020202020204" pitchFamily="34" charset="0"/>
              <a:buChar char="•"/>
            </a:pPr>
            <a:r>
              <a:rPr lang="en-CA" sz="2000" dirty="0" smtClean="0">
                <a:solidFill>
                  <a:schemeClr val="tx1"/>
                </a:solidFill>
              </a:rPr>
              <a:t>It will help you decide what, if any, </a:t>
            </a:r>
            <a:r>
              <a:rPr lang="en-CA" sz="2000" b="1" dirty="0" smtClean="0">
                <a:solidFill>
                  <a:schemeClr val="tx1"/>
                </a:solidFill>
              </a:rPr>
              <a:t>PPE </a:t>
            </a:r>
            <a:r>
              <a:rPr lang="en-CA" sz="2000" dirty="0" smtClean="0">
                <a:solidFill>
                  <a:schemeClr val="tx1"/>
                </a:solidFill>
              </a:rPr>
              <a:t>you need to wear to protect yourself and to prevent the spread of germs.</a:t>
            </a:r>
          </a:p>
          <a:p>
            <a:pPr marL="201168" lvl="1" indent="0">
              <a:buNone/>
            </a:pPr>
            <a:endParaRPr lang="en-CA" dirty="0"/>
          </a:p>
          <a:p>
            <a:pPr marL="0" indent="0" algn="ctr">
              <a:buNone/>
            </a:pPr>
            <a:r>
              <a:rPr lang="en-CA" b="1" dirty="0"/>
              <a:t>ASSESS the TASK, the PATIENT and the ENVIRONMENT</a:t>
            </a:r>
            <a:r>
              <a:rPr lang="en-CA" sz="1600" b="1" dirty="0"/>
              <a:t> </a:t>
            </a:r>
            <a:r>
              <a:rPr lang="en-CA" b="1" dirty="0"/>
              <a:t>Prior to EACH PATIENT INTERACTION</a:t>
            </a:r>
          </a:p>
          <a:p>
            <a:endParaRPr lang="en-CA" dirty="0"/>
          </a:p>
          <a:p>
            <a:pPr marL="0" indent="0" algn="ctr">
              <a:buNone/>
            </a:pPr>
            <a:endParaRPr lang="en-CA" b="1" dirty="0"/>
          </a:p>
          <a:p>
            <a:endParaRPr lang="en-CA" dirty="0"/>
          </a:p>
          <a:p>
            <a:endParaRPr lang="en-CA" dirty="0"/>
          </a:p>
        </p:txBody>
      </p:sp>
      <p:sp>
        <p:nvSpPr>
          <p:cNvPr id="5" name="Slide Number Placeholder 4"/>
          <p:cNvSpPr>
            <a:spLocks noGrp="1"/>
          </p:cNvSpPr>
          <p:nvPr>
            <p:ph type="sldNum" sz="quarter" idx="12"/>
          </p:nvPr>
        </p:nvSpPr>
        <p:spPr/>
        <p:txBody>
          <a:bodyPr/>
          <a:lstStyle/>
          <a:p>
            <a:fld id="{C85163B1-B462-4D21-B067-D117512AAFD1}" type="slidenum">
              <a:rPr lang="en-CA" smtClean="0"/>
              <a:t>46</a:t>
            </a:fld>
            <a:endParaRPr lang="en-CA"/>
          </a:p>
        </p:txBody>
      </p:sp>
    </p:spTree>
    <p:extLst>
      <p:ext uri="{BB962C8B-B14F-4D97-AF65-F5344CB8AC3E}">
        <p14:creationId xmlns:p14="http://schemas.microsoft.com/office/powerpoint/2010/main" val="5380670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PCRA: Point of Care Risk Assessment</a:t>
            </a:r>
          </a:p>
        </p:txBody>
      </p:sp>
      <p:sp>
        <p:nvSpPr>
          <p:cNvPr id="3" name="Content Placeholder 2"/>
          <p:cNvSpPr>
            <a:spLocks noGrp="1"/>
          </p:cNvSpPr>
          <p:nvPr>
            <p:ph idx="1"/>
          </p:nvPr>
        </p:nvSpPr>
        <p:spPr/>
        <p:txBody>
          <a:bodyPr>
            <a:normAutofit/>
          </a:bodyPr>
          <a:lstStyle/>
          <a:p>
            <a:pPr defTabSz="465887">
              <a:defRPr/>
            </a:pPr>
            <a:r>
              <a:rPr lang="en-CA" dirty="0"/>
              <a:t>1</a:t>
            </a:r>
            <a:r>
              <a:rPr lang="en-CA" baseline="30000" dirty="0"/>
              <a:t>st</a:t>
            </a:r>
            <a:r>
              <a:rPr lang="en-CA" dirty="0"/>
              <a:t> think about your planned task: what will you touch? How will the patient or equipment in the space react to your actions.</a:t>
            </a:r>
          </a:p>
          <a:p>
            <a:pPr defTabSz="465887">
              <a:defRPr/>
            </a:pPr>
            <a:r>
              <a:rPr lang="en-CA" dirty="0"/>
              <a:t>2</a:t>
            </a:r>
            <a:r>
              <a:rPr lang="en-CA" baseline="30000" dirty="0"/>
              <a:t>nd</a:t>
            </a:r>
            <a:r>
              <a:rPr lang="en-CA" dirty="0"/>
              <a:t> Note any possible contact you may have with blood or body fluids (e.g. coughing  bleeding, runny nose, or soiled clothing, equipment or environment</a:t>
            </a:r>
            <a:r>
              <a:rPr lang="en-CA" dirty="0" smtClean="0"/>
              <a:t>)</a:t>
            </a:r>
            <a:endParaRPr lang="en-CA" dirty="0"/>
          </a:p>
          <a:p>
            <a:r>
              <a:rPr lang="en-CA" b="1" dirty="0"/>
              <a:t>Environment </a:t>
            </a:r>
            <a:r>
              <a:rPr lang="en-CA" dirty="0"/>
              <a:t>= any area within 2 meters of the patient as well as </a:t>
            </a:r>
            <a:r>
              <a:rPr lang="en-CA" dirty="0" smtClean="0"/>
              <a:t>their belongings </a:t>
            </a:r>
            <a:r>
              <a:rPr lang="en-CA" dirty="0"/>
              <a:t>and bathroom or the immediate space around a patient </a:t>
            </a:r>
            <a:r>
              <a:rPr lang="en-CA" dirty="0" smtClean="0"/>
              <a:t>that may </a:t>
            </a:r>
            <a:r>
              <a:rPr lang="en-CA" dirty="0"/>
              <a:t>be touched by the patient AND may also be touched by </a:t>
            </a:r>
            <a:r>
              <a:rPr lang="en-CA" dirty="0" smtClean="0"/>
              <a:t>the healthcare </a:t>
            </a:r>
            <a:r>
              <a:rPr lang="en-CA" dirty="0"/>
              <a:t>provider when providing care or performing tasks</a:t>
            </a:r>
          </a:p>
          <a:p>
            <a:r>
              <a:rPr lang="en-CA" b="1" dirty="0" smtClean="0"/>
              <a:t>BBF </a:t>
            </a:r>
            <a:r>
              <a:rPr lang="en-CA" dirty="0"/>
              <a:t>= Blood and Body Fluids (includes: urine, feces, wound drainage</a:t>
            </a:r>
            <a:r>
              <a:rPr lang="en-CA" dirty="0" smtClean="0"/>
              <a:t>, </a:t>
            </a:r>
            <a:r>
              <a:rPr lang="pt-BR" dirty="0" smtClean="0"/>
              <a:t>saliva</a:t>
            </a:r>
            <a:r>
              <a:rPr lang="pt-BR" dirty="0"/>
              <a:t>, vomit, CSF, sputum, nasal secretions, semen, </a:t>
            </a:r>
            <a:r>
              <a:rPr lang="pt-BR" dirty="0" smtClean="0"/>
              <a:t>vaginal</a:t>
            </a:r>
            <a:endParaRPr lang="en-CA" dirty="0"/>
          </a:p>
        </p:txBody>
      </p:sp>
      <p:sp>
        <p:nvSpPr>
          <p:cNvPr id="4" name="Slide Number Placeholder 3"/>
          <p:cNvSpPr>
            <a:spLocks noGrp="1"/>
          </p:cNvSpPr>
          <p:nvPr>
            <p:ph type="sldNum" sz="quarter" idx="12"/>
          </p:nvPr>
        </p:nvSpPr>
        <p:spPr/>
        <p:txBody>
          <a:bodyPr/>
          <a:lstStyle/>
          <a:p>
            <a:fld id="{C85163B1-B462-4D21-B067-D117512AAFD1}" type="slidenum">
              <a:rPr lang="en-CA" smtClean="0"/>
              <a:t>47</a:t>
            </a:fld>
            <a:endParaRPr lang="en-CA"/>
          </a:p>
        </p:txBody>
      </p:sp>
    </p:spTree>
    <p:extLst>
      <p:ext uri="{BB962C8B-B14F-4D97-AF65-F5344CB8AC3E}">
        <p14:creationId xmlns:p14="http://schemas.microsoft.com/office/powerpoint/2010/main" val="20104771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PCRA: Point of Care Risk Assessment</a:t>
            </a:r>
            <a:endParaRPr lang="en-CA" dirty="0"/>
          </a:p>
        </p:txBody>
      </p:sp>
      <p:sp>
        <p:nvSpPr>
          <p:cNvPr id="3" name="Content Placeholder 2"/>
          <p:cNvSpPr>
            <a:spLocks noGrp="1"/>
          </p:cNvSpPr>
          <p:nvPr>
            <p:ph idx="1"/>
          </p:nvPr>
        </p:nvSpPr>
        <p:spPr/>
        <p:txBody>
          <a:bodyPr/>
          <a:lstStyle/>
          <a:p>
            <a:pPr marL="0" indent="0">
              <a:buFontTx/>
              <a:buNone/>
              <a:defRPr/>
            </a:pPr>
            <a:r>
              <a:rPr lang="en-CA" b="1" dirty="0" smtClean="0">
                <a:cs typeface="Tahoma" pitchFamily="34" charset="0"/>
              </a:rPr>
              <a:t>WHAT PROTECTION IS NEEDED?</a:t>
            </a:r>
          </a:p>
          <a:p>
            <a:pPr marL="0" indent="0">
              <a:buFontTx/>
              <a:buNone/>
              <a:defRPr/>
            </a:pPr>
            <a:r>
              <a:rPr lang="en-CA" dirty="0" smtClean="0">
                <a:cs typeface="Tahoma" pitchFamily="34" charset="0"/>
              </a:rPr>
              <a:t>Before </a:t>
            </a:r>
            <a:r>
              <a:rPr lang="en-CA" dirty="0">
                <a:cs typeface="Tahoma" pitchFamily="34" charset="0"/>
              </a:rPr>
              <a:t>you make contact with a client / client environment - ASK YOURSELF:</a:t>
            </a:r>
          </a:p>
          <a:p>
            <a:pPr marL="355600" lvl="1" indent="-177800">
              <a:defRPr/>
            </a:pPr>
            <a:r>
              <a:rPr lang="en-CA" sz="2000" dirty="0"/>
              <a:t>Are they coughing or sneezing?</a:t>
            </a:r>
          </a:p>
          <a:p>
            <a:pPr marL="355600" lvl="1" indent="-177800">
              <a:defRPr/>
            </a:pPr>
            <a:r>
              <a:rPr lang="en-CA" sz="2000" dirty="0"/>
              <a:t>Do they have a fever, rash or diarrhea? </a:t>
            </a:r>
          </a:p>
          <a:p>
            <a:pPr marL="355600" lvl="1" indent="-177800">
              <a:defRPr/>
            </a:pPr>
            <a:r>
              <a:rPr lang="en-CA" sz="2000" dirty="0"/>
              <a:t>Do I have the proper equipment?</a:t>
            </a:r>
          </a:p>
          <a:p>
            <a:pPr marL="355600" lvl="1" indent="-177800">
              <a:defRPr/>
            </a:pPr>
            <a:r>
              <a:rPr lang="en-CA" sz="2000" dirty="0"/>
              <a:t>Are there sharps containers and </a:t>
            </a:r>
            <a:r>
              <a:rPr lang="en-CA" sz="2000" dirty="0" smtClean="0"/>
              <a:t>Alcohol-Based </a:t>
            </a:r>
            <a:r>
              <a:rPr lang="en-CA" sz="2000" dirty="0"/>
              <a:t>Hand Rub (ABHR) at point-of-care?</a:t>
            </a:r>
          </a:p>
          <a:p>
            <a:pPr marL="355600" lvl="1" indent="-177800">
              <a:defRPr/>
            </a:pPr>
            <a:r>
              <a:rPr lang="en-CA" sz="2000" dirty="0"/>
              <a:t>Could I come in contact with </a:t>
            </a:r>
            <a:r>
              <a:rPr lang="en-CA" sz="2000" dirty="0" smtClean="0"/>
              <a:t>blood </a:t>
            </a:r>
            <a:r>
              <a:rPr lang="en-CA" sz="2000" dirty="0"/>
              <a:t>or body fluids?</a:t>
            </a:r>
          </a:p>
        </p:txBody>
      </p:sp>
      <p:sp>
        <p:nvSpPr>
          <p:cNvPr id="4" name="Slide Number Placeholder 3"/>
          <p:cNvSpPr>
            <a:spLocks noGrp="1"/>
          </p:cNvSpPr>
          <p:nvPr>
            <p:ph type="sldNum" sz="quarter" idx="12"/>
          </p:nvPr>
        </p:nvSpPr>
        <p:spPr/>
        <p:txBody>
          <a:bodyPr/>
          <a:lstStyle/>
          <a:p>
            <a:fld id="{C85163B1-B462-4D21-B067-D117512AAFD1}" type="slidenum">
              <a:rPr lang="en-CA" smtClean="0"/>
              <a:t>48</a:t>
            </a:fld>
            <a:endParaRPr lang="en-CA"/>
          </a:p>
        </p:txBody>
      </p:sp>
      <p:sp>
        <p:nvSpPr>
          <p:cNvPr id="5" name="TextBox 4"/>
          <p:cNvSpPr txBox="1"/>
          <p:nvPr/>
        </p:nvSpPr>
        <p:spPr>
          <a:xfrm>
            <a:off x="1308296" y="5977468"/>
            <a:ext cx="10515600" cy="369332"/>
          </a:xfrm>
          <a:prstGeom prst="rect">
            <a:avLst/>
          </a:prstGeom>
          <a:noFill/>
        </p:spPr>
        <p:txBody>
          <a:bodyPr wrap="square" rtlCol="0">
            <a:spAutoFit/>
          </a:bodyPr>
          <a:lstStyle/>
          <a:p>
            <a:r>
              <a:rPr lang="en-CA" sz="1600" dirty="0" smtClean="0"/>
              <a:t>Source: Indigenous Services Canada (February 2020). Routine Practices Webinar </a:t>
            </a:r>
            <a:r>
              <a:rPr lang="en-CA" sz="1600" dirty="0" err="1" smtClean="0"/>
              <a:t>nCoV</a:t>
            </a:r>
            <a:r>
              <a:rPr lang="en-CA" sz="1600" dirty="0" smtClean="0"/>
              <a:t> with situation update</a:t>
            </a:r>
            <a:r>
              <a:rPr lang="en-CA" dirty="0" smtClean="0"/>
              <a:t>.</a:t>
            </a:r>
            <a:endParaRPr lang="en-CA" dirty="0"/>
          </a:p>
        </p:txBody>
      </p:sp>
    </p:spTree>
    <p:extLst>
      <p:ext uri="{BB962C8B-B14F-4D97-AF65-F5344CB8AC3E}">
        <p14:creationId xmlns:p14="http://schemas.microsoft.com/office/powerpoint/2010/main" val="8759613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PCRA: Point of Care Risk Assessment</a:t>
            </a:r>
          </a:p>
        </p:txBody>
      </p:sp>
      <p:pic>
        <p:nvPicPr>
          <p:cNvPr id="4" name="Content Placeholder 8"/>
          <p:cNvPicPr>
            <a:picLocks noGrp="1" noChangeAspect="1"/>
          </p:cNvPicPr>
          <p:nvPr>
            <p:ph idx="1"/>
          </p:nvPr>
        </p:nvPicPr>
        <p:blipFill>
          <a:blip r:embed="rId3"/>
          <a:stretch>
            <a:fillRect/>
          </a:stretch>
        </p:blipFill>
        <p:spPr>
          <a:xfrm>
            <a:off x="3583019" y="1846263"/>
            <a:ext cx="5086287" cy="4022725"/>
          </a:xfrm>
          <a:prstGeom prst="rect">
            <a:avLst/>
          </a:prstGeom>
        </p:spPr>
      </p:pic>
      <p:sp>
        <p:nvSpPr>
          <p:cNvPr id="6" name="Slide Number Placeholder 5"/>
          <p:cNvSpPr>
            <a:spLocks noGrp="1"/>
          </p:cNvSpPr>
          <p:nvPr>
            <p:ph type="sldNum" sz="quarter" idx="12"/>
          </p:nvPr>
        </p:nvSpPr>
        <p:spPr/>
        <p:txBody>
          <a:bodyPr/>
          <a:lstStyle/>
          <a:p>
            <a:fld id="{C85163B1-B462-4D21-B067-D117512AAFD1}" type="slidenum">
              <a:rPr lang="en-CA" smtClean="0"/>
              <a:t>49</a:t>
            </a:fld>
            <a:endParaRPr lang="en-CA"/>
          </a:p>
        </p:txBody>
      </p:sp>
      <p:sp>
        <p:nvSpPr>
          <p:cNvPr id="8" name="Rectangle 7"/>
          <p:cNvSpPr/>
          <p:nvPr/>
        </p:nvSpPr>
        <p:spPr>
          <a:xfrm>
            <a:off x="824966" y="5977891"/>
            <a:ext cx="9917865" cy="369332"/>
          </a:xfrm>
          <a:prstGeom prst="rect">
            <a:avLst/>
          </a:prstGeom>
        </p:spPr>
        <p:txBody>
          <a:bodyPr wrap="square">
            <a:spAutoFit/>
          </a:bodyPr>
          <a:lstStyle/>
          <a:p>
            <a:r>
              <a:rPr lang="en-CA" dirty="0" smtClean="0"/>
              <a:t>AHS PCRA: https</a:t>
            </a:r>
            <a:r>
              <a:rPr lang="en-CA" dirty="0"/>
              <a:t>://www.albertahealthservices.ca/assets/healthinfo/ipc/hi-ipc-acute-care-pcra.pdf</a:t>
            </a:r>
          </a:p>
        </p:txBody>
      </p:sp>
    </p:spTree>
    <p:extLst>
      <p:ext uri="{BB962C8B-B14F-4D97-AF65-F5344CB8AC3E}">
        <p14:creationId xmlns:p14="http://schemas.microsoft.com/office/powerpoint/2010/main" val="1115731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Current Situation</a:t>
            </a:r>
            <a:br>
              <a:rPr lang="en-CA" dirty="0" smtClean="0"/>
            </a:br>
            <a:r>
              <a:rPr lang="en-CA" dirty="0" smtClean="0"/>
              <a:t>Canada</a:t>
            </a:r>
            <a:endParaRPr lang="en-CA" dirty="0"/>
          </a:p>
        </p:txBody>
      </p:sp>
      <p:sp>
        <p:nvSpPr>
          <p:cNvPr id="3" name="Content Placeholder 2"/>
          <p:cNvSpPr>
            <a:spLocks noGrp="1"/>
          </p:cNvSpPr>
          <p:nvPr>
            <p:ph sz="half" idx="1"/>
          </p:nvPr>
        </p:nvSpPr>
        <p:spPr/>
        <p:txBody>
          <a:bodyPr>
            <a:normAutofit/>
          </a:bodyPr>
          <a:lstStyle/>
          <a:p>
            <a:r>
              <a:rPr lang="en-CA" dirty="0" smtClean="0"/>
              <a:t>Canada - </a:t>
            </a:r>
            <a:r>
              <a:rPr lang="en-CA" b="1" dirty="0" smtClean="0"/>
              <a:t>18,447 as of April 8</a:t>
            </a:r>
            <a:r>
              <a:rPr lang="en-CA" b="1" baseline="30000" dirty="0" smtClean="0"/>
              <a:t>th</a:t>
            </a:r>
            <a:r>
              <a:rPr lang="en-CA" b="1" dirty="0" smtClean="0"/>
              <a:t>, 2020</a:t>
            </a:r>
          </a:p>
          <a:p>
            <a:pPr marL="274638" indent="-274638">
              <a:buFont typeface="Arial" panose="020B0604020202020204" pitchFamily="34" charset="0"/>
              <a:buChar char="•"/>
            </a:pPr>
            <a:r>
              <a:rPr lang="en-CA" dirty="0" smtClean="0"/>
              <a:t>Aside </a:t>
            </a:r>
            <a:r>
              <a:rPr lang="en-CA" dirty="0"/>
              <a:t>from Canada, other countries and regions are reporting cases (listed below). An official </a:t>
            </a:r>
            <a:r>
              <a:rPr lang="en-CA" u="sng" dirty="0">
                <a:hlinkClick r:id="rId2"/>
              </a:rPr>
              <a:t>global travel advisory</a:t>
            </a:r>
            <a:r>
              <a:rPr lang="en-CA" dirty="0"/>
              <a:t> is in effect: avoid non-essential travel outside Canada until further notice</a:t>
            </a:r>
            <a:r>
              <a:rPr lang="en-CA" dirty="0" smtClean="0"/>
              <a:t>.</a:t>
            </a:r>
          </a:p>
          <a:p>
            <a:pPr marL="274638" indent="-274638">
              <a:buFont typeface="Arial" panose="020B0604020202020204" pitchFamily="34" charset="0"/>
              <a:buChar char="•"/>
            </a:pPr>
            <a:r>
              <a:rPr lang="en-CA" dirty="0"/>
              <a:t>COVID-19 is a serious health threat, and the situation is evolving daily. The risk will vary between and within communities, but given the increasing number of cases in Canada, the risk to Canadians is considered </a:t>
            </a:r>
            <a:r>
              <a:rPr lang="en-CA" b="1" dirty="0"/>
              <a:t>high</a:t>
            </a:r>
            <a:r>
              <a:rPr lang="en-CA" dirty="0"/>
              <a:t>.</a:t>
            </a:r>
          </a:p>
          <a:p>
            <a:endParaRPr lang="en-CA" dirty="0"/>
          </a:p>
        </p:txBody>
      </p:sp>
      <p:sp>
        <p:nvSpPr>
          <p:cNvPr id="5" name="Slide Number Placeholder 4"/>
          <p:cNvSpPr>
            <a:spLocks noGrp="1"/>
          </p:cNvSpPr>
          <p:nvPr>
            <p:ph type="sldNum" sz="quarter" idx="12"/>
          </p:nvPr>
        </p:nvSpPr>
        <p:spPr/>
        <p:txBody>
          <a:bodyPr/>
          <a:lstStyle/>
          <a:p>
            <a:fld id="{C85163B1-B462-4D21-B067-D117512AAFD1}" type="slidenum">
              <a:rPr lang="en-CA" smtClean="0"/>
              <a:t>5</a:t>
            </a:fld>
            <a:endParaRPr lang="en-CA"/>
          </a:p>
        </p:txBody>
      </p:sp>
      <p:sp>
        <p:nvSpPr>
          <p:cNvPr id="12" name="Rectangle 11"/>
          <p:cNvSpPr/>
          <p:nvPr/>
        </p:nvSpPr>
        <p:spPr>
          <a:xfrm>
            <a:off x="1097279" y="5685080"/>
            <a:ext cx="10741470" cy="584775"/>
          </a:xfrm>
          <a:prstGeom prst="rect">
            <a:avLst/>
          </a:prstGeom>
        </p:spPr>
        <p:txBody>
          <a:bodyPr wrap="square">
            <a:spAutoFit/>
          </a:bodyPr>
          <a:lstStyle/>
          <a:p>
            <a:r>
              <a:rPr lang="en-CA" sz="1600" b="1" dirty="0" smtClean="0"/>
              <a:t>Interactive COVID-19 case map</a:t>
            </a:r>
            <a:endParaRPr lang="en-CA" sz="1600" b="1" dirty="0" smtClean="0">
              <a:hlinkClick r:id="rId3"/>
            </a:endParaRPr>
          </a:p>
          <a:p>
            <a:r>
              <a:rPr lang="en-CA" sz="1600" dirty="0" smtClean="0">
                <a:hlinkClick r:id="rId3"/>
              </a:rPr>
              <a:t>https</a:t>
            </a:r>
            <a:r>
              <a:rPr lang="en-CA" sz="1600" dirty="0">
                <a:hlinkClick r:id="rId3"/>
              </a:rPr>
              <a:t>://www.canada.ca/en/public-health/services/diseases/2019-novel-coronavirus-infection.html#a1</a:t>
            </a:r>
            <a:endParaRPr lang="en-CA" sz="1600" dirty="0"/>
          </a:p>
        </p:txBody>
      </p:sp>
      <p:sp>
        <p:nvSpPr>
          <p:cNvPr id="13" name="TextBox 12"/>
          <p:cNvSpPr txBox="1"/>
          <p:nvPr/>
        </p:nvSpPr>
        <p:spPr>
          <a:xfrm>
            <a:off x="9872293" y="320287"/>
            <a:ext cx="1809345" cy="369332"/>
          </a:xfrm>
          <a:prstGeom prst="rect">
            <a:avLst/>
          </a:prstGeom>
          <a:noFill/>
        </p:spPr>
        <p:txBody>
          <a:bodyPr wrap="square" rtlCol="0">
            <a:spAutoFit/>
          </a:bodyPr>
          <a:lstStyle/>
          <a:p>
            <a:r>
              <a:rPr lang="en-CA" b="1" dirty="0" smtClean="0">
                <a:solidFill>
                  <a:srgbClr val="FF0000"/>
                </a:solidFill>
              </a:rPr>
              <a:t>Update</a:t>
            </a:r>
            <a:endParaRPr lang="en-CA" b="1" dirty="0">
              <a:solidFill>
                <a:srgbClr val="FF0000"/>
              </a:solidFill>
            </a:endParaRPr>
          </a:p>
        </p:txBody>
      </p:sp>
      <p:pic>
        <p:nvPicPr>
          <p:cNvPr id="4" name="Picture 3"/>
          <p:cNvPicPr>
            <a:picLocks noChangeAspect="1"/>
          </p:cNvPicPr>
          <p:nvPr/>
        </p:nvPicPr>
        <p:blipFill>
          <a:blip r:embed="rId4"/>
          <a:stretch>
            <a:fillRect/>
          </a:stretch>
        </p:blipFill>
        <p:spPr>
          <a:xfrm>
            <a:off x="6035039" y="797993"/>
            <a:ext cx="5778690" cy="4478707"/>
          </a:xfrm>
          <a:prstGeom prst="rect">
            <a:avLst/>
          </a:prstGeom>
        </p:spPr>
      </p:pic>
    </p:spTree>
    <p:extLst>
      <p:ext uri="{BB962C8B-B14F-4D97-AF65-F5344CB8AC3E}">
        <p14:creationId xmlns:p14="http://schemas.microsoft.com/office/powerpoint/2010/main" val="3785116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Hand Hygiene</a:t>
            </a:r>
            <a:endParaRPr lang="en-CA" dirty="0"/>
          </a:p>
        </p:txBody>
      </p:sp>
      <p:sp>
        <p:nvSpPr>
          <p:cNvPr id="3" name="Content Placeholder 2"/>
          <p:cNvSpPr>
            <a:spLocks noGrp="1"/>
          </p:cNvSpPr>
          <p:nvPr>
            <p:ph idx="1"/>
          </p:nvPr>
        </p:nvSpPr>
        <p:spPr/>
        <p:txBody>
          <a:bodyPr>
            <a:normAutofit/>
          </a:bodyPr>
          <a:lstStyle/>
          <a:p>
            <a:endParaRPr lang="en-CA" dirty="0"/>
          </a:p>
          <a:p>
            <a:pPr marL="266700" indent="-266700">
              <a:buFont typeface="Arial" panose="020B0604020202020204" pitchFamily="34" charset="0"/>
              <a:buChar char="•"/>
            </a:pPr>
            <a:r>
              <a:rPr lang="en-CA" sz="2400" dirty="0"/>
              <a:t>Hand hygiene is most effective infection control measure to prevent the spread of </a:t>
            </a:r>
            <a:r>
              <a:rPr lang="en-CA" sz="2400" dirty="0" smtClean="0"/>
              <a:t>infections and includes</a:t>
            </a:r>
          </a:p>
          <a:p>
            <a:pPr marL="559308" lvl="1" indent="-266700">
              <a:buFont typeface="Arial" panose="020B0604020202020204" pitchFamily="34" charset="0"/>
              <a:buChar char="•"/>
            </a:pPr>
            <a:r>
              <a:rPr lang="en-CA" sz="2000" dirty="0" smtClean="0"/>
              <a:t>Alcohol </a:t>
            </a:r>
            <a:r>
              <a:rPr lang="en-CA" sz="2000" dirty="0"/>
              <a:t>Based Hand Rubs </a:t>
            </a:r>
            <a:r>
              <a:rPr lang="en-CA" sz="2000" dirty="0" smtClean="0"/>
              <a:t>(ABHR)</a:t>
            </a:r>
          </a:p>
          <a:p>
            <a:pPr marL="559308" lvl="1" indent="-266700">
              <a:buFont typeface="Arial" panose="020B0604020202020204" pitchFamily="34" charset="0"/>
              <a:buChar char="•"/>
            </a:pPr>
            <a:r>
              <a:rPr lang="en-CA" sz="2000" dirty="0" smtClean="0"/>
              <a:t>Handwashing (mechanical action or scrubbing with soap and water)</a:t>
            </a:r>
          </a:p>
          <a:p>
            <a:pPr marL="266700" indent="-266700">
              <a:buFont typeface="Arial" panose="020B0604020202020204" pitchFamily="34" charset="0"/>
              <a:buChar char="•"/>
            </a:pPr>
            <a:r>
              <a:rPr lang="en-CA" sz="2600" dirty="0" smtClean="0"/>
              <a:t>ABHR should be used as the standard practice for all HCWs with the following exceptions, when handwashing should be used: </a:t>
            </a:r>
          </a:p>
          <a:p>
            <a:pPr marL="559308" lvl="1" indent="-266700">
              <a:buFont typeface="Arial" panose="020B0604020202020204" pitchFamily="34" charset="0"/>
              <a:buChar char="•"/>
            </a:pPr>
            <a:r>
              <a:rPr lang="en-CA" sz="2000" dirty="0" smtClean="0"/>
              <a:t>when </a:t>
            </a:r>
            <a:r>
              <a:rPr lang="en-CA" sz="2000" dirty="0"/>
              <a:t>hands are visibly soiled with organic material, or </a:t>
            </a:r>
            <a:endParaRPr lang="en-CA" sz="2000" dirty="0" smtClean="0"/>
          </a:p>
          <a:p>
            <a:pPr marL="559308" lvl="1" indent="-266700">
              <a:buFont typeface="Arial" panose="020B0604020202020204" pitchFamily="34" charset="0"/>
              <a:buChar char="•"/>
            </a:pPr>
            <a:r>
              <a:rPr lang="en-CA" sz="2000" dirty="0" smtClean="0"/>
              <a:t>if </a:t>
            </a:r>
            <a:r>
              <a:rPr lang="en-CA" sz="2000" dirty="0"/>
              <a:t>exposure to norovirus and potential spore-forming pathogens such as </a:t>
            </a:r>
            <a:r>
              <a:rPr lang="en-CA" sz="2000" i="1" dirty="0"/>
              <a:t>Clostridium difficile </a:t>
            </a:r>
            <a:r>
              <a:rPr lang="en-CA" sz="2000" dirty="0"/>
              <a:t>is strongly suspected or proven, including outbreaks involving these organisms. </a:t>
            </a:r>
          </a:p>
          <a:p>
            <a:endParaRPr lang="en-CA" dirty="0"/>
          </a:p>
        </p:txBody>
      </p:sp>
      <p:sp>
        <p:nvSpPr>
          <p:cNvPr id="4" name="Slide Number Placeholder 3"/>
          <p:cNvSpPr>
            <a:spLocks noGrp="1"/>
          </p:cNvSpPr>
          <p:nvPr>
            <p:ph type="sldNum" sz="quarter" idx="12"/>
          </p:nvPr>
        </p:nvSpPr>
        <p:spPr/>
        <p:txBody>
          <a:bodyPr/>
          <a:lstStyle/>
          <a:p>
            <a:fld id="{C85163B1-B462-4D21-B067-D117512AAFD1}" type="slidenum">
              <a:rPr lang="en-CA" smtClean="0"/>
              <a:t>50</a:t>
            </a:fld>
            <a:endParaRPr lang="en-CA"/>
          </a:p>
        </p:txBody>
      </p:sp>
      <p:sp>
        <p:nvSpPr>
          <p:cNvPr id="5" name="TextBox 4"/>
          <p:cNvSpPr txBox="1"/>
          <p:nvPr/>
        </p:nvSpPr>
        <p:spPr>
          <a:xfrm>
            <a:off x="1188039" y="5995162"/>
            <a:ext cx="8436077" cy="338554"/>
          </a:xfrm>
          <a:prstGeom prst="rect">
            <a:avLst/>
          </a:prstGeom>
          <a:noFill/>
        </p:spPr>
        <p:txBody>
          <a:bodyPr wrap="square" rtlCol="0">
            <a:spAutoFit/>
          </a:bodyPr>
          <a:lstStyle/>
          <a:p>
            <a:r>
              <a:rPr lang="en-CA" sz="1600" dirty="0" smtClean="0"/>
              <a:t>FNIHB Alberta (2017). Infection Control &amp;</a:t>
            </a:r>
            <a:r>
              <a:rPr lang="en-CA" sz="1600" dirty="0"/>
              <a:t> </a:t>
            </a:r>
            <a:r>
              <a:rPr lang="en-CA" sz="1600" dirty="0" smtClean="0"/>
              <a:t>Control Guidelines: Community Health</a:t>
            </a:r>
            <a:endParaRPr lang="en-CA" sz="1600" dirty="0"/>
          </a:p>
        </p:txBody>
      </p:sp>
    </p:spTree>
    <p:extLst>
      <p:ext uri="{BB962C8B-B14F-4D97-AF65-F5344CB8AC3E}">
        <p14:creationId xmlns:p14="http://schemas.microsoft.com/office/powerpoint/2010/main" val="37409387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Hand Hygiene</a:t>
            </a:r>
            <a:endParaRPr lang="en-CA" dirty="0"/>
          </a:p>
        </p:txBody>
      </p:sp>
      <p:sp>
        <p:nvSpPr>
          <p:cNvPr id="3" name="Content Placeholder 2"/>
          <p:cNvSpPr>
            <a:spLocks noGrp="1"/>
          </p:cNvSpPr>
          <p:nvPr>
            <p:ph idx="1"/>
          </p:nvPr>
        </p:nvSpPr>
        <p:spPr/>
        <p:txBody>
          <a:bodyPr>
            <a:normAutofit lnSpcReduction="10000"/>
          </a:bodyPr>
          <a:lstStyle/>
          <a:p>
            <a:endParaRPr lang="en-CA" dirty="0"/>
          </a:p>
          <a:p>
            <a:pPr marL="0" indent="0">
              <a:buNone/>
            </a:pPr>
            <a:r>
              <a:rPr lang="en-CA" dirty="0"/>
              <a:t>When hands are visibly soiled or where hand washing is indicated by PCRA, hand wash with soap and water: </a:t>
            </a:r>
          </a:p>
          <a:p>
            <a:pPr marL="358775" indent="-266700">
              <a:buFont typeface="Arial" panose="020B0604020202020204" pitchFamily="34" charset="0"/>
              <a:buChar char="•"/>
            </a:pPr>
            <a:r>
              <a:rPr lang="en-CA" dirty="0" smtClean="0"/>
              <a:t>A </a:t>
            </a:r>
            <a:r>
              <a:rPr lang="en-CA" dirty="0"/>
              <a:t>neutral soap from a disposable dispenser should be used for hand washing. </a:t>
            </a:r>
          </a:p>
          <a:p>
            <a:pPr marL="651383" lvl="1" indent="-266700">
              <a:buFont typeface="Arial" panose="020B0604020202020204" pitchFamily="34" charset="0"/>
              <a:buChar char="•"/>
            </a:pPr>
            <a:r>
              <a:rPr lang="en-CA" dirty="0" smtClean="0"/>
              <a:t>The </a:t>
            </a:r>
            <a:r>
              <a:rPr lang="en-CA" dirty="0"/>
              <a:t>routine use of antimicrobial soaps for hand hygiene is not necessary. However, antimicrobial soap with residual antimicrobial activity should be used for aseptic procedures. </a:t>
            </a:r>
          </a:p>
          <a:p>
            <a:pPr marL="358775" indent="-266700">
              <a:buFont typeface="Arial" panose="020B0604020202020204" pitchFamily="34" charset="0"/>
              <a:buChar char="•"/>
            </a:pPr>
            <a:r>
              <a:rPr lang="en-CA" dirty="0" smtClean="0"/>
              <a:t>Remove </a:t>
            </a:r>
            <a:r>
              <a:rPr lang="en-CA" dirty="0"/>
              <a:t>jewelry prior to washing. Fingernails should be kept short. Artificial nails and nail extenders are not acceptable in health care settings, as they are known to harbour infectious organisms </a:t>
            </a:r>
          </a:p>
          <a:p>
            <a:pPr marL="358775" indent="-266700">
              <a:buFont typeface="Arial" panose="020B0604020202020204" pitchFamily="34" charset="0"/>
              <a:buChar char="•"/>
            </a:pPr>
            <a:r>
              <a:rPr lang="en-CA" dirty="0" smtClean="0"/>
              <a:t>Wash </a:t>
            </a:r>
            <a:r>
              <a:rPr lang="en-CA" dirty="0"/>
              <a:t>all surfaces of the hands, in between fingers, knuckles and wrists for at least 15 seconds </a:t>
            </a:r>
          </a:p>
          <a:p>
            <a:pPr marL="358775" indent="-266700">
              <a:buFont typeface="Arial" panose="020B0604020202020204" pitchFamily="34" charset="0"/>
              <a:buChar char="•"/>
            </a:pPr>
            <a:r>
              <a:rPr lang="en-CA" dirty="0" smtClean="0"/>
              <a:t>Use </a:t>
            </a:r>
            <a:r>
              <a:rPr lang="en-CA" dirty="0"/>
              <a:t>single-use disposable paper hand towels to dry hands, not multi-use hand towels for drying </a:t>
            </a:r>
          </a:p>
          <a:p>
            <a:endParaRPr lang="en-CA" dirty="0"/>
          </a:p>
        </p:txBody>
      </p:sp>
      <p:sp>
        <p:nvSpPr>
          <p:cNvPr id="4" name="Slide Number Placeholder 3"/>
          <p:cNvSpPr>
            <a:spLocks noGrp="1"/>
          </p:cNvSpPr>
          <p:nvPr>
            <p:ph type="sldNum" sz="quarter" idx="12"/>
          </p:nvPr>
        </p:nvSpPr>
        <p:spPr/>
        <p:txBody>
          <a:bodyPr/>
          <a:lstStyle/>
          <a:p>
            <a:fld id="{C85163B1-B462-4D21-B067-D117512AAFD1}" type="slidenum">
              <a:rPr lang="en-CA" smtClean="0"/>
              <a:t>51</a:t>
            </a:fld>
            <a:endParaRPr lang="en-CA"/>
          </a:p>
        </p:txBody>
      </p:sp>
      <p:sp>
        <p:nvSpPr>
          <p:cNvPr id="5" name="TextBox 4"/>
          <p:cNvSpPr txBox="1"/>
          <p:nvPr/>
        </p:nvSpPr>
        <p:spPr>
          <a:xfrm>
            <a:off x="1188039" y="5995162"/>
            <a:ext cx="8436077" cy="338554"/>
          </a:xfrm>
          <a:prstGeom prst="rect">
            <a:avLst/>
          </a:prstGeom>
          <a:noFill/>
        </p:spPr>
        <p:txBody>
          <a:bodyPr wrap="square" rtlCol="0">
            <a:spAutoFit/>
          </a:bodyPr>
          <a:lstStyle/>
          <a:p>
            <a:r>
              <a:rPr lang="en-CA" sz="1600" dirty="0" smtClean="0"/>
              <a:t>FNIHB Alberta (2017). Infection Control &amp;</a:t>
            </a:r>
            <a:r>
              <a:rPr lang="en-CA" sz="1600" dirty="0"/>
              <a:t> </a:t>
            </a:r>
            <a:r>
              <a:rPr lang="en-CA" sz="1600" dirty="0" smtClean="0"/>
              <a:t>Control Guidelines: Community Health</a:t>
            </a:r>
            <a:endParaRPr lang="en-CA" sz="1600" dirty="0"/>
          </a:p>
        </p:txBody>
      </p:sp>
    </p:spTree>
    <p:extLst>
      <p:ext uri="{BB962C8B-B14F-4D97-AF65-F5344CB8AC3E}">
        <p14:creationId xmlns:p14="http://schemas.microsoft.com/office/powerpoint/2010/main" val="13053611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85163B1-B462-4D21-B067-D117512AAFD1}" type="slidenum">
              <a:rPr lang="en-CA" smtClean="0"/>
              <a:t>52</a:t>
            </a:fld>
            <a:endParaRPr lang="en-CA"/>
          </a:p>
        </p:txBody>
      </p:sp>
      <p:sp>
        <p:nvSpPr>
          <p:cNvPr id="6" name="TextBox 5"/>
          <p:cNvSpPr txBox="1"/>
          <p:nvPr/>
        </p:nvSpPr>
        <p:spPr>
          <a:xfrm>
            <a:off x="217283" y="5437175"/>
            <a:ext cx="6074047" cy="646331"/>
          </a:xfrm>
          <a:prstGeom prst="rect">
            <a:avLst/>
          </a:prstGeom>
          <a:noFill/>
        </p:spPr>
        <p:txBody>
          <a:bodyPr wrap="square" rtlCol="0">
            <a:spAutoFit/>
          </a:bodyPr>
          <a:lstStyle/>
          <a:p>
            <a:r>
              <a:rPr lang="en-CA" dirty="0" smtClean="0"/>
              <a:t>FNIHB Alberta (2017). Infection Control &amp;</a:t>
            </a:r>
            <a:r>
              <a:rPr lang="en-CA" dirty="0"/>
              <a:t> </a:t>
            </a:r>
            <a:r>
              <a:rPr lang="en-CA" dirty="0" smtClean="0"/>
              <a:t>Control Guidelines: Community Health, p. 47.</a:t>
            </a:r>
            <a:endParaRPr lang="en-CA" dirty="0"/>
          </a:p>
        </p:txBody>
      </p:sp>
      <p:sp>
        <p:nvSpPr>
          <p:cNvPr id="7" name="Content Placeholder 2"/>
          <p:cNvSpPr txBox="1">
            <a:spLocks/>
          </p:cNvSpPr>
          <p:nvPr/>
        </p:nvSpPr>
        <p:spPr>
          <a:xfrm>
            <a:off x="6463012" y="1988418"/>
            <a:ext cx="4371451" cy="4023360"/>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Font typeface="+mj-lt"/>
              <a:buAutoNum type="arabicPeriod"/>
            </a:pPr>
            <a:r>
              <a:rPr lang="en-CA" dirty="0" smtClean="0">
                <a:solidFill>
                  <a:schemeClr val="tx1"/>
                </a:solidFill>
              </a:rPr>
              <a:t>To protect the patient against harmful germs carried on your hands</a:t>
            </a:r>
          </a:p>
          <a:p>
            <a:pPr marL="457200" indent="-457200">
              <a:buFont typeface="+mj-lt"/>
              <a:buAutoNum type="arabicPeriod"/>
            </a:pPr>
            <a:r>
              <a:rPr lang="en-CA" dirty="0" smtClean="0">
                <a:solidFill>
                  <a:schemeClr val="tx1"/>
                </a:solidFill>
              </a:rPr>
              <a:t>To protect the patient against harmful germs, including the patient’s own, from entering his/her body</a:t>
            </a:r>
          </a:p>
          <a:p>
            <a:pPr marL="457200" indent="-457200">
              <a:buFont typeface="+mj-lt"/>
              <a:buAutoNum type="arabicPeriod"/>
            </a:pPr>
            <a:r>
              <a:rPr lang="en-CA" dirty="0" smtClean="0">
                <a:solidFill>
                  <a:schemeClr val="tx1"/>
                </a:solidFill>
              </a:rPr>
              <a:t>To protect yourself and the healthcare environment from harmful patient germs</a:t>
            </a:r>
          </a:p>
          <a:p>
            <a:pPr marL="457200" indent="-457200">
              <a:buFont typeface="+mj-lt"/>
              <a:buAutoNum type="arabicPeriod"/>
            </a:pPr>
            <a:r>
              <a:rPr lang="en-CA" dirty="0">
                <a:solidFill>
                  <a:schemeClr val="tx1"/>
                </a:solidFill>
              </a:rPr>
              <a:t>To protect yourself and the healthcare environment from harmful patient germs</a:t>
            </a:r>
          </a:p>
          <a:p>
            <a:pPr marL="457200" indent="-457200">
              <a:buFont typeface="+mj-lt"/>
              <a:buAutoNum type="arabicPeriod"/>
            </a:pPr>
            <a:r>
              <a:rPr lang="en-CA" dirty="0">
                <a:solidFill>
                  <a:schemeClr val="tx1"/>
                </a:solidFill>
              </a:rPr>
              <a:t>To protect yourself and the healthcare environment from harmful patient </a:t>
            </a:r>
            <a:r>
              <a:rPr lang="en-CA" dirty="0" smtClean="0">
                <a:solidFill>
                  <a:schemeClr val="tx1"/>
                </a:solidFill>
              </a:rPr>
              <a:t>germs</a:t>
            </a:r>
            <a:endParaRPr lang="en-CA" dirty="0">
              <a:solidFill>
                <a:schemeClr val="tx1"/>
              </a:solidFill>
            </a:endParaRPr>
          </a:p>
        </p:txBody>
      </p:sp>
      <p:pic>
        <p:nvPicPr>
          <p:cNvPr id="3" name="Picture 2"/>
          <p:cNvPicPr>
            <a:picLocks noChangeAspect="1"/>
          </p:cNvPicPr>
          <p:nvPr/>
        </p:nvPicPr>
        <p:blipFill>
          <a:blip r:embed="rId3"/>
          <a:stretch>
            <a:fillRect/>
          </a:stretch>
        </p:blipFill>
        <p:spPr>
          <a:xfrm>
            <a:off x="743534" y="902364"/>
            <a:ext cx="5342232" cy="4133272"/>
          </a:xfrm>
          <a:prstGeom prst="rect">
            <a:avLst/>
          </a:prstGeom>
        </p:spPr>
      </p:pic>
      <p:sp>
        <p:nvSpPr>
          <p:cNvPr id="9" name="Title 1"/>
          <p:cNvSpPr>
            <a:spLocks noGrp="1"/>
          </p:cNvSpPr>
          <p:nvPr>
            <p:ph type="title"/>
          </p:nvPr>
        </p:nvSpPr>
        <p:spPr>
          <a:xfrm>
            <a:off x="1097280" y="225383"/>
            <a:ext cx="3873965" cy="752126"/>
          </a:xfrm>
        </p:spPr>
        <p:txBody>
          <a:bodyPr/>
          <a:lstStyle/>
          <a:p>
            <a:r>
              <a:rPr lang="en-CA" dirty="0" smtClean="0"/>
              <a:t>Hand Hygiene</a:t>
            </a:r>
            <a:endParaRPr lang="en-CA" dirty="0"/>
          </a:p>
        </p:txBody>
      </p:sp>
      <p:sp>
        <p:nvSpPr>
          <p:cNvPr id="10" name="TextBox 9"/>
          <p:cNvSpPr txBox="1"/>
          <p:nvPr/>
        </p:nvSpPr>
        <p:spPr>
          <a:xfrm>
            <a:off x="6948150" y="1204173"/>
            <a:ext cx="2736760" cy="369332"/>
          </a:xfrm>
          <a:prstGeom prst="rect">
            <a:avLst/>
          </a:prstGeom>
          <a:noFill/>
        </p:spPr>
        <p:txBody>
          <a:bodyPr wrap="square" rtlCol="0">
            <a:spAutoFit/>
          </a:bodyPr>
          <a:lstStyle/>
          <a:p>
            <a:r>
              <a:rPr lang="en-CA" dirty="0" smtClean="0"/>
              <a:t>Why we do hand hygiene:</a:t>
            </a:r>
            <a:endParaRPr lang="en-CA" dirty="0"/>
          </a:p>
        </p:txBody>
      </p:sp>
    </p:spTree>
    <p:extLst>
      <p:ext uri="{BB962C8B-B14F-4D97-AF65-F5344CB8AC3E}">
        <p14:creationId xmlns:p14="http://schemas.microsoft.com/office/powerpoint/2010/main" val="10239606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Hand Hygiene</a:t>
            </a:r>
            <a:endParaRPr lang="en-CA" dirty="0"/>
          </a:p>
        </p:txBody>
      </p:sp>
      <p:sp>
        <p:nvSpPr>
          <p:cNvPr id="3" name="Content Placeholder 2"/>
          <p:cNvSpPr>
            <a:spLocks noGrp="1"/>
          </p:cNvSpPr>
          <p:nvPr>
            <p:ph idx="1"/>
          </p:nvPr>
        </p:nvSpPr>
        <p:spPr>
          <a:xfrm>
            <a:off x="1086113" y="1988418"/>
            <a:ext cx="4371451" cy="4023360"/>
          </a:xfrm>
        </p:spPr>
        <p:txBody>
          <a:bodyPr/>
          <a:lstStyle/>
          <a:p>
            <a:pPr marL="457200" indent="-457200">
              <a:buFont typeface="+mj-lt"/>
              <a:buAutoNum type="arabicPeriod"/>
            </a:pPr>
            <a:r>
              <a:rPr lang="en-CA" dirty="0" smtClean="0">
                <a:solidFill>
                  <a:schemeClr val="tx1"/>
                </a:solidFill>
              </a:rPr>
              <a:t>Before </a:t>
            </a:r>
            <a:r>
              <a:rPr lang="en-CA" dirty="0">
                <a:solidFill>
                  <a:schemeClr val="tx1"/>
                </a:solidFill>
              </a:rPr>
              <a:t>touching the client </a:t>
            </a:r>
          </a:p>
          <a:p>
            <a:pPr marL="457200" indent="-457200">
              <a:buFont typeface="+mj-lt"/>
              <a:buAutoNum type="arabicPeriod"/>
            </a:pPr>
            <a:r>
              <a:rPr lang="en-CA" dirty="0" smtClean="0">
                <a:solidFill>
                  <a:schemeClr val="tx1"/>
                </a:solidFill>
              </a:rPr>
              <a:t>Before </a:t>
            </a:r>
            <a:r>
              <a:rPr lang="en-CA" dirty="0">
                <a:solidFill>
                  <a:schemeClr val="tx1"/>
                </a:solidFill>
              </a:rPr>
              <a:t>performing clean or aseptic procedures </a:t>
            </a:r>
          </a:p>
          <a:p>
            <a:pPr marL="457200" indent="-457200">
              <a:buFont typeface="+mj-lt"/>
              <a:buAutoNum type="arabicPeriod"/>
            </a:pPr>
            <a:r>
              <a:rPr lang="en-CA" dirty="0" smtClean="0">
                <a:solidFill>
                  <a:schemeClr val="tx1"/>
                </a:solidFill>
              </a:rPr>
              <a:t>After </a:t>
            </a:r>
            <a:r>
              <a:rPr lang="en-CA" dirty="0">
                <a:solidFill>
                  <a:schemeClr val="tx1"/>
                </a:solidFill>
              </a:rPr>
              <a:t>exposure to blood or body fluid and after glove removal </a:t>
            </a:r>
          </a:p>
          <a:p>
            <a:pPr marL="457200" indent="-457200">
              <a:buFont typeface="+mj-lt"/>
              <a:buAutoNum type="arabicPeriod"/>
            </a:pPr>
            <a:r>
              <a:rPr lang="en-CA" dirty="0" smtClean="0">
                <a:solidFill>
                  <a:schemeClr val="tx1"/>
                </a:solidFill>
              </a:rPr>
              <a:t>After </a:t>
            </a:r>
            <a:r>
              <a:rPr lang="en-CA" dirty="0">
                <a:solidFill>
                  <a:schemeClr val="tx1"/>
                </a:solidFill>
              </a:rPr>
              <a:t>touching the client </a:t>
            </a:r>
          </a:p>
          <a:p>
            <a:pPr marL="457200" indent="-457200">
              <a:buFont typeface="+mj-lt"/>
              <a:buAutoNum type="arabicPeriod"/>
            </a:pPr>
            <a:r>
              <a:rPr lang="en-CA" dirty="0" smtClean="0">
                <a:solidFill>
                  <a:schemeClr val="tx1"/>
                </a:solidFill>
              </a:rPr>
              <a:t>After </a:t>
            </a:r>
            <a:r>
              <a:rPr lang="en-CA" dirty="0">
                <a:solidFill>
                  <a:schemeClr val="tx1"/>
                </a:solidFill>
              </a:rPr>
              <a:t>touching the client surroundings </a:t>
            </a:r>
          </a:p>
        </p:txBody>
      </p:sp>
      <p:sp>
        <p:nvSpPr>
          <p:cNvPr id="4" name="Slide Number Placeholder 3"/>
          <p:cNvSpPr>
            <a:spLocks noGrp="1"/>
          </p:cNvSpPr>
          <p:nvPr>
            <p:ph type="sldNum" sz="quarter" idx="12"/>
          </p:nvPr>
        </p:nvSpPr>
        <p:spPr/>
        <p:txBody>
          <a:bodyPr/>
          <a:lstStyle/>
          <a:p>
            <a:fld id="{C85163B1-B462-4D21-B067-D117512AAFD1}" type="slidenum">
              <a:rPr lang="en-CA" smtClean="0"/>
              <a:t>53</a:t>
            </a:fld>
            <a:endParaRPr lang="en-CA"/>
          </a:p>
        </p:txBody>
      </p:sp>
      <p:pic>
        <p:nvPicPr>
          <p:cNvPr id="5" name="Picture 4"/>
          <p:cNvPicPr>
            <a:picLocks noChangeAspect="1"/>
          </p:cNvPicPr>
          <p:nvPr/>
        </p:nvPicPr>
        <p:blipFill>
          <a:blip r:embed="rId3"/>
          <a:stretch>
            <a:fillRect/>
          </a:stretch>
        </p:blipFill>
        <p:spPr>
          <a:xfrm>
            <a:off x="5728983" y="110715"/>
            <a:ext cx="5166445" cy="6714195"/>
          </a:xfrm>
          <a:prstGeom prst="rect">
            <a:avLst/>
          </a:prstGeom>
        </p:spPr>
      </p:pic>
      <p:sp>
        <p:nvSpPr>
          <p:cNvPr id="6" name="TextBox 5"/>
          <p:cNvSpPr txBox="1"/>
          <p:nvPr/>
        </p:nvSpPr>
        <p:spPr>
          <a:xfrm>
            <a:off x="432258" y="5688612"/>
            <a:ext cx="5036473" cy="646331"/>
          </a:xfrm>
          <a:prstGeom prst="rect">
            <a:avLst/>
          </a:prstGeom>
          <a:noFill/>
        </p:spPr>
        <p:txBody>
          <a:bodyPr wrap="square" rtlCol="0">
            <a:spAutoFit/>
          </a:bodyPr>
          <a:lstStyle/>
          <a:p>
            <a:r>
              <a:rPr lang="en-CA" dirty="0" smtClean="0"/>
              <a:t>FNIHB Alberta (2017). Infection Control &amp;</a:t>
            </a:r>
            <a:r>
              <a:rPr lang="en-CA" dirty="0"/>
              <a:t> </a:t>
            </a:r>
            <a:r>
              <a:rPr lang="en-CA" dirty="0" smtClean="0"/>
              <a:t>Control Guidelines: Community Health</a:t>
            </a:r>
            <a:endParaRPr lang="en-CA" dirty="0"/>
          </a:p>
        </p:txBody>
      </p:sp>
    </p:spTree>
    <p:extLst>
      <p:ext uri="{BB962C8B-B14F-4D97-AF65-F5344CB8AC3E}">
        <p14:creationId xmlns:p14="http://schemas.microsoft.com/office/powerpoint/2010/main" val="25941080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 Control</a:t>
            </a:r>
            <a:endParaRPr lang="en-CA" dirty="0"/>
          </a:p>
        </p:txBody>
      </p:sp>
      <p:sp>
        <p:nvSpPr>
          <p:cNvPr id="3" name="Content Placeholder 2"/>
          <p:cNvSpPr>
            <a:spLocks noGrp="1"/>
          </p:cNvSpPr>
          <p:nvPr>
            <p:ph idx="1"/>
          </p:nvPr>
        </p:nvSpPr>
        <p:spPr>
          <a:xfrm>
            <a:off x="1097280" y="1912199"/>
            <a:ext cx="5276360" cy="5012267"/>
          </a:xfrm>
        </p:spPr>
        <p:txBody>
          <a:bodyPr>
            <a:normAutofit/>
          </a:bodyPr>
          <a:lstStyle/>
          <a:p>
            <a:pPr marL="266700" indent="-174625">
              <a:buFont typeface="Arial" panose="020B0604020202020204" pitchFamily="34" charset="0"/>
              <a:buChar char="•"/>
            </a:pPr>
            <a:r>
              <a:rPr lang="en-CA" sz="1900" dirty="0"/>
              <a:t>Encourage handwashing for patients with </a:t>
            </a:r>
            <a:r>
              <a:rPr lang="en-CA" sz="1900" dirty="0" smtClean="0"/>
              <a:t>respiratory symptoms</a:t>
            </a:r>
          </a:p>
          <a:p>
            <a:pPr marL="266700" indent="-174625">
              <a:buFont typeface="Arial" panose="020B0604020202020204" pitchFamily="34" charset="0"/>
              <a:buChar char="•"/>
            </a:pPr>
            <a:r>
              <a:rPr lang="en-CA" sz="1900" dirty="0" smtClean="0"/>
              <a:t>Provide </a:t>
            </a:r>
            <a:r>
              <a:rPr lang="en-CA" sz="1900" dirty="0"/>
              <a:t>masks for patients with respiratory </a:t>
            </a:r>
            <a:r>
              <a:rPr lang="en-CA" sz="1900" dirty="0" smtClean="0"/>
              <a:t>symptoms</a:t>
            </a:r>
          </a:p>
          <a:p>
            <a:pPr marL="266700" indent="-174625">
              <a:buFont typeface="Arial" panose="020B0604020202020204" pitchFamily="34" charset="0"/>
              <a:buChar char="•"/>
            </a:pPr>
            <a:r>
              <a:rPr lang="en-CA" sz="1900" dirty="0" smtClean="0"/>
              <a:t>Patients </a:t>
            </a:r>
            <a:r>
              <a:rPr lang="en-CA" sz="1900" dirty="0"/>
              <a:t>with fever + cough or sneezing should be </a:t>
            </a:r>
            <a:r>
              <a:rPr lang="en-CA" sz="1900" dirty="0" smtClean="0"/>
              <a:t>kept at </a:t>
            </a:r>
            <a:r>
              <a:rPr lang="en-CA" sz="1900" dirty="0"/>
              <a:t>least 1m away from other </a:t>
            </a:r>
            <a:r>
              <a:rPr lang="en-CA" sz="1900" dirty="0" smtClean="0"/>
              <a:t>patients</a:t>
            </a:r>
          </a:p>
          <a:p>
            <a:pPr marL="266700" indent="-174625">
              <a:buFont typeface="Arial" panose="020B0604020202020204" pitchFamily="34" charset="0"/>
              <a:buChar char="•"/>
            </a:pPr>
            <a:r>
              <a:rPr lang="en-CA" sz="1900" dirty="0" smtClean="0"/>
              <a:t>Post </a:t>
            </a:r>
            <a:r>
              <a:rPr lang="en-CA" sz="1900" dirty="0"/>
              <a:t>visual aids reminding patients and visitors </a:t>
            </a:r>
            <a:r>
              <a:rPr lang="en-CA" sz="1900" dirty="0" smtClean="0"/>
              <a:t>with respiratory </a:t>
            </a:r>
            <a:r>
              <a:rPr lang="en-CA" sz="1900" dirty="0"/>
              <a:t>symptoms to cover their </a:t>
            </a:r>
            <a:r>
              <a:rPr lang="en-CA" sz="1900" dirty="0" smtClean="0"/>
              <a:t>cough</a:t>
            </a:r>
          </a:p>
          <a:p>
            <a:pPr marL="266700" indent="-174625">
              <a:buFont typeface="Arial" panose="020B0604020202020204" pitchFamily="34" charset="0"/>
              <a:buChar char="•"/>
            </a:pPr>
            <a:r>
              <a:rPr lang="en-CA" sz="1900" dirty="0" smtClean="0"/>
              <a:t>Consider </a:t>
            </a:r>
            <a:r>
              <a:rPr lang="en-CA" sz="1900" dirty="0"/>
              <a:t>having masks and tissues available </a:t>
            </a:r>
            <a:r>
              <a:rPr lang="en-CA" sz="1900" dirty="0" smtClean="0"/>
              <a:t>for patients </a:t>
            </a:r>
            <a:r>
              <a:rPr lang="en-CA" sz="1900" dirty="0"/>
              <a:t>in all </a:t>
            </a:r>
            <a:r>
              <a:rPr lang="en-CA" sz="1900" dirty="0" smtClean="0"/>
              <a:t>areas</a:t>
            </a:r>
          </a:p>
          <a:p>
            <a:pPr marL="266700" indent="-174625">
              <a:buFont typeface="Arial" panose="020B0604020202020204" pitchFamily="34" charset="0"/>
              <a:buChar char="•"/>
            </a:pPr>
            <a:r>
              <a:rPr lang="en-CA" sz="1900" dirty="0" smtClean="0"/>
              <a:t>Maintaining spatial separation of 2m between symptomatic patients</a:t>
            </a:r>
            <a:endParaRPr lang="en-CA" sz="1900" dirty="0"/>
          </a:p>
        </p:txBody>
      </p:sp>
      <p:sp>
        <p:nvSpPr>
          <p:cNvPr id="4" name="Slide Number Placeholder 3"/>
          <p:cNvSpPr>
            <a:spLocks noGrp="1"/>
          </p:cNvSpPr>
          <p:nvPr>
            <p:ph type="sldNum" sz="quarter" idx="12"/>
          </p:nvPr>
        </p:nvSpPr>
        <p:spPr/>
        <p:txBody>
          <a:bodyPr/>
          <a:lstStyle/>
          <a:p>
            <a:fld id="{C85163B1-B462-4D21-B067-D117512AAFD1}" type="slidenum">
              <a:rPr lang="en-CA" smtClean="0"/>
              <a:t>54</a:t>
            </a:fld>
            <a:endParaRPr lang="en-CA"/>
          </a:p>
        </p:txBody>
      </p:sp>
      <p:pic>
        <p:nvPicPr>
          <p:cNvPr id="5" name="Picture 4"/>
          <p:cNvPicPr>
            <a:picLocks noChangeAspect="1"/>
          </p:cNvPicPr>
          <p:nvPr/>
        </p:nvPicPr>
        <p:blipFill>
          <a:blip r:embed="rId3"/>
          <a:stretch>
            <a:fillRect/>
          </a:stretch>
        </p:blipFill>
        <p:spPr>
          <a:xfrm>
            <a:off x="7456729" y="286603"/>
            <a:ext cx="4240348" cy="5008554"/>
          </a:xfrm>
          <a:prstGeom prst="rect">
            <a:avLst/>
          </a:prstGeom>
        </p:spPr>
      </p:pic>
      <p:sp>
        <p:nvSpPr>
          <p:cNvPr id="7" name="TextBox 6"/>
          <p:cNvSpPr txBox="1"/>
          <p:nvPr/>
        </p:nvSpPr>
        <p:spPr>
          <a:xfrm>
            <a:off x="7550590" y="5382599"/>
            <a:ext cx="4146487" cy="830997"/>
          </a:xfrm>
          <a:prstGeom prst="rect">
            <a:avLst/>
          </a:prstGeom>
          <a:noFill/>
        </p:spPr>
        <p:txBody>
          <a:bodyPr wrap="square" rtlCol="0">
            <a:spAutoFit/>
          </a:bodyPr>
          <a:lstStyle/>
          <a:p>
            <a:r>
              <a:rPr lang="en-CA" sz="1600" dirty="0" smtClean="0"/>
              <a:t>Adapted: PHAC (2013). Routine Practices and Additional Precautions for Preventing </a:t>
            </a:r>
            <a:r>
              <a:rPr lang="en-CA" sz="1600" dirty="0"/>
              <a:t>the Transmission of Infection in Healthcare Settings</a:t>
            </a:r>
            <a:r>
              <a:rPr lang="en-CA" sz="1600" dirty="0" smtClean="0"/>
              <a:t>  </a:t>
            </a:r>
            <a:endParaRPr lang="en-CA" sz="1600" dirty="0"/>
          </a:p>
        </p:txBody>
      </p:sp>
    </p:spTree>
    <p:extLst>
      <p:ext uri="{BB962C8B-B14F-4D97-AF65-F5344CB8AC3E}">
        <p14:creationId xmlns:p14="http://schemas.microsoft.com/office/powerpoint/2010/main" val="40694549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Client Placement and Accommodation</a:t>
            </a:r>
            <a:endParaRPr lang="en-CA" dirty="0"/>
          </a:p>
        </p:txBody>
      </p:sp>
      <p:sp>
        <p:nvSpPr>
          <p:cNvPr id="3" name="Content Placeholder 2"/>
          <p:cNvSpPr>
            <a:spLocks noGrp="1"/>
          </p:cNvSpPr>
          <p:nvPr>
            <p:ph idx="1"/>
          </p:nvPr>
        </p:nvSpPr>
        <p:spPr>
          <a:xfrm>
            <a:off x="1097280" y="2086892"/>
            <a:ext cx="10058400" cy="3493512"/>
          </a:xfrm>
        </p:spPr>
        <p:txBody>
          <a:bodyPr/>
          <a:lstStyle/>
          <a:p>
            <a:pPr marL="266700" indent="-174625">
              <a:buFont typeface="Arial" panose="020B0604020202020204" pitchFamily="34" charset="0"/>
              <a:buChar char="•"/>
            </a:pPr>
            <a:r>
              <a:rPr lang="en-CA" dirty="0" smtClean="0"/>
              <a:t>Single room</a:t>
            </a:r>
          </a:p>
          <a:p>
            <a:pPr marL="266700" indent="-174625">
              <a:buFont typeface="Arial" panose="020B0604020202020204" pitchFamily="34" charset="0"/>
              <a:buChar char="•"/>
            </a:pPr>
            <a:r>
              <a:rPr lang="en-CA" dirty="0" smtClean="0"/>
              <a:t>Private bathroom</a:t>
            </a:r>
          </a:p>
          <a:p>
            <a:pPr marL="266700" indent="-174625">
              <a:buFont typeface="Arial" panose="020B0604020202020204" pitchFamily="34" charset="0"/>
              <a:buChar char="•"/>
            </a:pPr>
            <a:r>
              <a:rPr lang="en-CA" dirty="0" smtClean="0"/>
              <a:t>Isolation</a:t>
            </a:r>
          </a:p>
          <a:p>
            <a:pPr marL="266700" indent="-174625">
              <a:buFont typeface="Arial" panose="020B0604020202020204" pitchFamily="34" charset="0"/>
              <a:buChar char="•"/>
            </a:pPr>
            <a:r>
              <a:rPr lang="en-CA" dirty="0" err="1" smtClean="0"/>
              <a:t>Cohorting</a:t>
            </a:r>
            <a:r>
              <a:rPr lang="en-CA" dirty="0" smtClean="0"/>
              <a:t> of clients</a:t>
            </a:r>
          </a:p>
          <a:p>
            <a:pPr marL="266700" indent="-174625">
              <a:buFont typeface="Arial" panose="020B0604020202020204" pitchFamily="34" charset="0"/>
              <a:buChar char="•"/>
            </a:pPr>
            <a:r>
              <a:rPr lang="en-CA" dirty="0" err="1" smtClean="0"/>
              <a:t>Cohorting</a:t>
            </a:r>
            <a:r>
              <a:rPr lang="en-CA" dirty="0" smtClean="0"/>
              <a:t> of staff</a:t>
            </a:r>
          </a:p>
          <a:p>
            <a:pPr marL="266700" indent="-174625">
              <a:buFont typeface="Arial" panose="020B0604020202020204" pitchFamily="34" charset="0"/>
              <a:buChar char="•"/>
            </a:pPr>
            <a:r>
              <a:rPr lang="en-CA" dirty="0" smtClean="0"/>
              <a:t>Spatial separation</a:t>
            </a:r>
          </a:p>
          <a:p>
            <a:pPr marL="266700" indent="-174625">
              <a:buFont typeface="Arial" panose="020B0604020202020204" pitchFamily="34" charset="0"/>
              <a:buChar char="•"/>
            </a:pPr>
            <a:r>
              <a:rPr lang="en-CA" dirty="0" smtClean="0"/>
              <a:t>Barriers (door, curtain)</a:t>
            </a:r>
            <a:endParaRPr lang="en-CA" dirty="0"/>
          </a:p>
        </p:txBody>
      </p:sp>
      <p:sp>
        <p:nvSpPr>
          <p:cNvPr id="4" name="Slide Number Placeholder 3"/>
          <p:cNvSpPr>
            <a:spLocks noGrp="1"/>
          </p:cNvSpPr>
          <p:nvPr>
            <p:ph type="sldNum" sz="quarter" idx="12"/>
          </p:nvPr>
        </p:nvSpPr>
        <p:spPr/>
        <p:txBody>
          <a:bodyPr/>
          <a:lstStyle/>
          <a:p>
            <a:fld id="{C85163B1-B462-4D21-B067-D117512AAFD1}" type="slidenum">
              <a:rPr lang="en-CA" smtClean="0"/>
              <a:t>55</a:t>
            </a:fld>
            <a:endParaRPr lang="en-CA"/>
          </a:p>
        </p:txBody>
      </p:sp>
    </p:spTree>
    <p:extLst>
      <p:ext uri="{BB962C8B-B14F-4D97-AF65-F5344CB8AC3E}">
        <p14:creationId xmlns:p14="http://schemas.microsoft.com/office/powerpoint/2010/main" val="5632657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Management of Patient Environment</a:t>
            </a:r>
            <a:endParaRPr lang="en-CA" dirty="0"/>
          </a:p>
        </p:txBody>
      </p:sp>
      <p:sp>
        <p:nvSpPr>
          <p:cNvPr id="3" name="Content Placeholder 2"/>
          <p:cNvSpPr>
            <a:spLocks noGrp="1"/>
          </p:cNvSpPr>
          <p:nvPr>
            <p:ph idx="1"/>
          </p:nvPr>
        </p:nvSpPr>
        <p:spPr/>
        <p:txBody>
          <a:bodyPr>
            <a:normAutofit fontScale="92500" lnSpcReduction="10000"/>
          </a:bodyPr>
          <a:lstStyle/>
          <a:p>
            <a:r>
              <a:rPr lang="en-CA" sz="2800" dirty="0"/>
              <a:t>This includes:</a:t>
            </a:r>
          </a:p>
          <a:p>
            <a:pPr marL="708660" lvl="2">
              <a:buClr>
                <a:schemeClr val="accent1"/>
              </a:buClr>
              <a:defRPr/>
            </a:pPr>
            <a:r>
              <a:rPr lang="en-CA" sz="3000" dirty="0"/>
              <a:t>environmental cleaning</a:t>
            </a:r>
          </a:p>
          <a:p>
            <a:pPr marL="708660" lvl="2">
              <a:buClr>
                <a:schemeClr val="accent1"/>
              </a:buClr>
              <a:defRPr/>
            </a:pPr>
            <a:r>
              <a:rPr lang="en-CA" sz="3000" dirty="0"/>
              <a:t>handling of waste including sharps</a:t>
            </a:r>
            <a:endParaRPr lang="en-CA" sz="2800" b="1" dirty="0">
              <a:solidFill>
                <a:srgbClr val="00B0F0"/>
              </a:solidFill>
            </a:endParaRPr>
          </a:p>
          <a:p>
            <a:pPr marL="114300" indent="0">
              <a:buNone/>
            </a:pPr>
            <a:r>
              <a:rPr lang="en-CA" sz="2800" b="1" dirty="0">
                <a:solidFill>
                  <a:srgbClr val="00B0F0"/>
                </a:solidFill>
              </a:rPr>
              <a:t>Did you know…</a:t>
            </a:r>
          </a:p>
          <a:p>
            <a:pPr marL="271463" indent="-180975">
              <a:buFont typeface="Arial" panose="020B0604020202020204" pitchFamily="34" charset="0"/>
              <a:buChar char="•"/>
            </a:pPr>
            <a:r>
              <a:rPr lang="en-CA" sz="2800" dirty="0"/>
              <a:t>There are more germs present on a keyboard or PC mouse than on a toilet seat</a:t>
            </a:r>
          </a:p>
          <a:p>
            <a:pPr marL="271463" indent="-180975">
              <a:buFont typeface="Arial" panose="020B0604020202020204" pitchFamily="34" charset="0"/>
              <a:buChar char="•"/>
            </a:pPr>
            <a:r>
              <a:rPr lang="en-CA" sz="2800" dirty="0"/>
              <a:t>Our hands are responsible for the spread of 80% of common infectious disease</a:t>
            </a:r>
          </a:p>
          <a:p>
            <a:pPr marL="271463" indent="-180975">
              <a:buFont typeface="Arial" panose="020B0604020202020204" pitchFamily="34" charset="0"/>
              <a:buChar char="•"/>
            </a:pPr>
            <a:r>
              <a:rPr lang="en-CA" sz="2800" dirty="0"/>
              <a:t>The average adult touches their </a:t>
            </a:r>
            <a:r>
              <a:rPr lang="en-CA" sz="2800" dirty="0" smtClean="0"/>
              <a:t>face </a:t>
            </a:r>
            <a:r>
              <a:rPr lang="en-CA" sz="2800" dirty="0"/>
              <a:t>18 times per hour!</a:t>
            </a:r>
          </a:p>
          <a:p>
            <a:endParaRPr lang="en-CA" dirty="0"/>
          </a:p>
        </p:txBody>
      </p:sp>
      <p:sp>
        <p:nvSpPr>
          <p:cNvPr id="4" name="Slide Number Placeholder 3"/>
          <p:cNvSpPr>
            <a:spLocks noGrp="1"/>
          </p:cNvSpPr>
          <p:nvPr>
            <p:ph type="sldNum" sz="quarter" idx="12"/>
          </p:nvPr>
        </p:nvSpPr>
        <p:spPr/>
        <p:txBody>
          <a:bodyPr/>
          <a:lstStyle/>
          <a:p>
            <a:fld id="{C85163B1-B462-4D21-B067-D117512AAFD1}" type="slidenum">
              <a:rPr lang="en-CA" smtClean="0"/>
              <a:t>56</a:t>
            </a:fld>
            <a:endParaRPr lang="en-CA"/>
          </a:p>
        </p:txBody>
      </p:sp>
      <p:sp>
        <p:nvSpPr>
          <p:cNvPr id="6" name="TextBox 5"/>
          <p:cNvSpPr txBox="1"/>
          <p:nvPr/>
        </p:nvSpPr>
        <p:spPr>
          <a:xfrm>
            <a:off x="477639" y="5995162"/>
            <a:ext cx="10605596" cy="338554"/>
          </a:xfrm>
          <a:prstGeom prst="rect">
            <a:avLst/>
          </a:prstGeom>
          <a:noFill/>
        </p:spPr>
        <p:txBody>
          <a:bodyPr wrap="none" rtlCol="0">
            <a:spAutoFit/>
          </a:bodyPr>
          <a:lstStyle/>
          <a:p>
            <a:r>
              <a:rPr lang="en-CA" sz="1600" dirty="0" smtClean="0"/>
              <a:t>Source: ISC (February 2020). FNIHB Communicable Disease emergencies Program: COVID-19 and Routine Practices </a:t>
            </a:r>
            <a:r>
              <a:rPr lang="en-CA" sz="1600" dirty="0" err="1" smtClean="0"/>
              <a:t>Powerpoint</a:t>
            </a:r>
            <a:endParaRPr lang="en-CA" sz="1600" dirty="0"/>
          </a:p>
        </p:txBody>
      </p:sp>
    </p:spTree>
    <p:extLst>
      <p:ext uri="{BB962C8B-B14F-4D97-AF65-F5344CB8AC3E}">
        <p14:creationId xmlns:p14="http://schemas.microsoft.com/office/powerpoint/2010/main" val="40692707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Environmental Cleaning</a:t>
            </a:r>
            <a:endParaRPr lang="en-CA" dirty="0"/>
          </a:p>
        </p:txBody>
      </p:sp>
      <p:sp>
        <p:nvSpPr>
          <p:cNvPr id="4" name="Slide Number Placeholder 3"/>
          <p:cNvSpPr>
            <a:spLocks noGrp="1"/>
          </p:cNvSpPr>
          <p:nvPr>
            <p:ph type="sldNum" sz="quarter" idx="12"/>
          </p:nvPr>
        </p:nvSpPr>
        <p:spPr/>
        <p:txBody>
          <a:bodyPr/>
          <a:lstStyle/>
          <a:p>
            <a:fld id="{C85163B1-B462-4D21-B067-D117512AAFD1}" type="slidenum">
              <a:rPr lang="en-CA" smtClean="0"/>
              <a:t>57</a:t>
            </a:fld>
            <a:endParaRPr lang="en-CA"/>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98200" y="1737360"/>
            <a:ext cx="7016158" cy="4494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66670" y="2850675"/>
            <a:ext cx="2382592" cy="2585323"/>
          </a:xfrm>
          <a:prstGeom prst="rect">
            <a:avLst/>
          </a:prstGeom>
          <a:noFill/>
        </p:spPr>
        <p:txBody>
          <a:bodyPr wrap="square" rtlCol="0">
            <a:spAutoFit/>
          </a:bodyPr>
          <a:lstStyle/>
          <a:p>
            <a:pPr marL="285750" indent="-285750">
              <a:buFont typeface="Arial" panose="020B0604020202020204" pitchFamily="34" charset="0"/>
              <a:buChar char="•"/>
            </a:pPr>
            <a:r>
              <a:rPr lang="en-CA" dirty="0" smtClean="0"/>
              <a:t>In 2016, each health centre received a USB stick with the training guide on it.</a:t>
            </a:r>
          </a:p>
          <a:p>
            <a:pPr marL="285750" indent="-285750">
              <a:buFont typeface="Arial" panose="020B0604020202020204" pitchFamily="34" charset="0"/>
              <a:buChar char="•"/>
            </a:pPr>
            <a:r>
              <a:rPr lang="en-CA" dirty="0" smtClean="0"/>
              <a:t>The complete training guide is now posted on </a:t>
            </a:r>
            <a:r>
              <a:rPr lang="en-CA" dirty="0" err="1" smtClean="0"/>
              <a:t>OneHealth</a:t>
            </a:r>
            <a:endParaRPr lang="en-CA" dirty="0" smtClean="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5262818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Environmental Cleaning</a:t>
            </a:r>
          </a:p>
        </p:txBody>
      </p:sp>
      <p:sp>
        <p:nvSpPr>
          <p:cNvPr id="4" name="Slide Number Placeholder 3"/>
          <p:cNvSpPr>
            <a:spLocks noGrp="1"/>
          </p:cNvSpPr>
          <p:nvPr>
            <p:ph type="sldNum" sz="quarter" idx="12"/>
          </p:nvPr>
        </p:nvSpPr>
        <p:spPr/>
        <p:txBody>
          <a:bodyPr/>
          <a:lstStyle/>
          <a:p>
            <a:fld id="{C85163B1-B462-4D21-B067-D117512AAFD1}" type="slidenum">
              <a:rPr lang="en-CA" smtClean="0"/>
              <a:t>58</a:t>
            </a:fld>
            <a:endParaRPr lang="en-CA"/>
          </a:p>
        </p:txBody>
      </p:sp>
      <p:pic>
        <p:nvPicPr>
          <p:cNvPr id="5" name="Content Placeholder 4"/>
          <p:cNvPicPr>
            <a:picLocks noGrp="1" noChangeAspect="1"/>
          </p:cNvPicPr>
          <p:nvPr>
            <p:ph idx="1"/>
          </p:nvPr>
        </p:nvPicPr>
        <p:blipFill>
          <a:blip r:embed="rId3"/>
          <a:stretch>
            <a:fillRect/>
          </a:stretch>
        </p:blipFill>
        <p:spPr>
          <a:xfrm>
            <a:off x="4814584" y="1846263"/>
            <a:ext cx="5948833" cy="4309838"/>
          </a:xfrm>
          <a:prstGeom prst="rect">
            <a:avLst/>
          </a:prstGeom>
        </p:spPr>
      </p:pic>
      <p:sp>
        <p:nvSpPr>
          <p:cNvPr id="6" name="TextBox 5"/>
          <p:cNvSpPr txBox="1"/>
          <p:nvPr/>
        </p:nvSpPr>
        <p:spPr>
          <a:xfrm>
            <a:off x="875763" y="2833352"/>
            <a:ext cx="2627291" cy="2031325"/>
          </a:xfrm>
          <a:prstGeom prst="rect">
            <a:avLst/>
          </a:prstGeom>
          <a:noFill/>
        </p:spPr>
        <p:txBody>
          <a:bodyPr wrap="square" rtlCol="0">
            <a:spAutoFit/>
          </a:bodyPr>
          <a:lstStyle/>
          <a:p>
            <a:pPr marL="285750" indent="-285750">
              <a:buFont typeface="Arial" panose="020B0604020202020204" pitchFamily="34" charset="0"/>
              <a:buChar char="•"/>
            </a:pPr>
            <a:r>
              <a:rPr lang="en-CA" dirty="0" smtClean="0"/>
              <a:t>There is a section dedicated to COVID-19 on </a:t>
            </a:r>
            <a:r>
              <a:rPr lang="en-CA" dirty="0" err="1" smtClean="0"/>
              <a:t>OneHealth</a:t>
            </a:r>
            <a:r>
              <a:rPr lang="en-CA" dirty="0" smtClean="0"/>
              <a:t>.</a:t>
            </a:r>
          </a:p>
          <a:p>
            <a:pPr marL="285750" indent="-285750">
              <a:buFont typeface="Arial" panose="020B0604020202020204" pitchFamily="34" charset="0"/>
              <a:buChar char="•"/>
            </a:pPr>
            <a:r>
              <a:rPr lang="en-CA" dirty="0" smtClean="0"/>
              <a:t>The Environmental Cleaning Training Guide can be found in this section</a:t>
            </a:r>
            <a:endParaRPr lang="en-CA" dirty="0"/>
          </a:p>
        </p:txBody>
      </p:sp>
    </p:spTree>
    <p:extLst>
      <p:ext uri="{BB962C8B-B14F-4D97-AF65-F5344CB8AC3E}">
        <p14:creationId xmlns:p14="http://schemas.microsoft.com/office/powerpoint/2010/main" val="42797994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Patient Care Equipment</a:t>
            </a:r>
            <a:endParaRPr lang="en-CA" dirty="0"/>
          </a:p>
        </p:txBody>
      </p:sp>
      <p:sp>
        <p:nvSpPr>
          <p:cNvPr id="3" name="Content Placeholder 2"/>
          <p:cNvSpPr>
            <a:spLocks noGrp="1"/>
          </p:cNvSpPr>
          <p:nvPr>
            <p:ph idx="1"/>
          </p:nvPr>
        </p:nvSpPr>
        <p:spPr/>
        <p:txBody>
          <a:bodyPr>
            <a:normAutofit/>
          </a:bodyPr>
          <a:lstStyle/>
          <a:p>
            <a:pPr marL="609600" lvl="1" indent="-457200">
              <a:buClr>
                <a:schemeClr val="accent1"/>
              </a:buClr>
              <a:buFont typeface="Arial" panose="020B0604020202020204" pitchFamily="34" charset="0"/>
              <a:buChar char="•"/>
              <a:defRPr/>
            </a:pPr>
            <a:r>
              <a:rPr lang="en-US" sz="2800" dirty="0" smtClean="0"/>
              <a:t>Single use equipment should be used ONLY once, then discarded</a:t>
            </a:r>
          </a:p>
          <a:p>
            <a:pPr marL="609600" lvl="1" indent="-457200">
              <a:buClr>
                <a:schemeClr val="accent1"/>
              </a:buClr>
              <a:buFont typeface="Arial" panose="020B0604020202020204" pitchFamily="34" charset="0"/>
              <a:buChar char="•"/>
              <a:defRPr/>
            </a:pPr>
            <a:r>
              <a:rPr lang="en-US" sz="2800" dirty="0" smtClean="0"/>
              <a:t>Single use equipment is preferred, if reusable:</a:t>
            </a:r>
          </a:p>
          <a:p>
            <a:pPr marL="792480" lvl="2" indent="-457200">
              <a:buFont typeface="Arial" panose="020B0604020202020204" pitchFamily="34" charset="0"/>
              <a:buChar char="•"/>
              <a:defRPr/>
            </a:pPr>
            <a:r>
              <a:rPr lang="en-US" sz="2400" dirty="0" smtClean="0"/>
              <a:t>Multi-client reusable patient </a:t>
            </a:r>
            <a:r>
              <a:rPr lang="en-US" sz="2400" dirty="0"/>
              <a:t>care equipment must be cleaned &amp; disinfected </a:t>
            </a:r>
            <a:r>
              <a:rPr lang="en-US" sz="2400" dirty="0" smtClean="0"/>
              <a:t>daily and between patients</a:t>
            </a:r>
          </a:p>
          <a:p>
            <a:pPr marL="792480" lvl="2" indent="-457200">
              <a:buFont typeface="Arial" panose="020B0604020202020204" pitchFamily="34" charset="0"/>
              <a:buChar char="•"/>
              <a:defRPr/>
            </a:pPr>
            <a:r>
              <a:rPr lang="en-US" sz="2400" dirty="0" smtClean="0"/>
              <a:t>The disinfectant must have a DIN</a:t>
            </a:r>
          </a:p>
          <a:p>
            <a:pPr marL="792480" lvl="2" indent="-457200">
              <a:buFont typeface="Arial" panose="020B0604020202020204" pitchFamily="34" charset="0"/>
              <a:buChar char="•"/>
              <a:defRPr/>
            </a:pPr>
            <a:r>
              <a:rPr lang="en-US" sz="2400" dirty="0" smtClean="0"/>
              <a:t>Look for a broad spectrum disinfectant</a:t>
            </a:r>
            <a:endParaRPr lang="en-US" sz="2800" dirty="0"/>
          </a:p>
        </p:txBody>
      </p:sp>
      <p:sp>
        <p:nvSpPr>
          <p:cNvPr id="4" name="Slide Number Placeholder 3"/>
          <p:cNvSpPr>
            <a:spLocks noGrp="1"/>
          </p:cNvSpPr>
          <p:nvPr>
            <p:ph type="sldNum" sz="quarter" idx="12"/>
          </p:nvPr>
        </p:nvSpPr>
        <p:spPr/>
        <p:txBody>
          <a:bodyPr/>
          <a:lstStyle/>
          <a:p>
            <a:fld id="{C85163B1-B462-4D21-B067-D117512AAFD1}" type="slidenum">
              <a:rPr lang="en-CA" smtClean="0"/>
              <a:t>59</a:t>
            </a:fld>
            <a:endParaRPr lang="en-CA"/>
          </a:p>
        </p:txBody>
      </p:sp>
      <p:sp>
        <p:nvSpPr>
          <p:cNvPr id="6" name="TextBox 5"/>
          <p:cNvSpPr txBox="1"/>
          <p:nvPr/>
        </p:nvSpPr>
        <p:spPr>
          <a:xfrm>
            <a:off x="187927" y="5987258"/>
            <a:ext cx="10605596" cy="338554"/>
          </a:xfrm>
          <a:prstGeom prst="rect">
            <a:avLst/>
          </a:prstGeom>
          <a:noFill/>
        </p:spPr>
        <p:txBody>
          <a:bodyPr wrap="none" rtlCol="0">
            <a:spAutoFit/>
          </a:bodyPr>
          <a:lstStyle/>
          <a:p>
            <a:r>
              <a:rPr lang="en-CA" sz="1600" dirty="0" smtClean="0"/>
              <a:t>Source: ISC (February 2020). FNIHB Communicable Disease emergencies Program: COVID-19 and Routine Practices </a:t>
            </a:r>
            <a:r>
              <a:rPr lang="en-CA" sz="1600" dirty="0" err="1" smtClean="0"/>
              <a:t>Powerpoint</a:t>
            </a:r>
            <a:endParaRPr lang="en-CA" sz="1600" dirty="0"/>
          </a:p>
        </p:txBody>
      </p:sp>
    </p:spTree>
    <p:extLst>
      <p:ext uri="{BB962C8B-B14F-4D97-AF65-F5344CB8AC3E}">
        <p14:creationId xmlns:p14="http://schemas.microsoft.com/office/powerpoint/2010/main" val="2709292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Slide Number Placeholder 3"/>
          <p:cNvSpPr>
            <a:spLocks noGrp="1"/>
          </p:cNvSpPr>
          <p:nvPr>
            <p:ph type="sldNum" sz="quarter" idx="12"/>
          </p:nvPr>
        </p:nvSpPr>
        <p:spPr/>
        <p:txBody>
          <a:bodyPr/>
          <a:lstStyle/>
          <a:p>
            <a:fld id="{C85163B1-B462-4D21-B067-D117512AAFD1}" type="slidenum">
              <a:rPr lang="en-CA" smtClean="0"/>
              <a:t>6</a:t>
            </a:fld>
            <a:endParaRPr lang="en-CA"/>
          </a:p>
        </p:txBody>
      </p:sp>
      <p:sp>
        <p:nvSpPr>
          <p:cNvPr id="3" name="Content Placeholder 2"/>
          <p:cNvSpPr>
            <a:spLocks noGrp="1"/>
          </p:cNvSpPr>
          <p:nvPr>
            <p:ph idx="1"/>
          </p:nvPr>
        </p:nvSpPr>
        <p:spPr/>
        <p:txBody>
          <a:bodyPr/>
          <a:lstStyle/>
          <a:p>
            <a:endParaRPr lang="en-CA"/>
          </a:p>
        </p:txBody>
      </p:sp>
      <p:pic>
        <p:nvPicPr>
          <p:cNvPr id="5" name="Picture 4"/>
          <p:cNvPicPr>
            <a:picLocks noChangeAspect="1"/>
          </p:cNvPicPr>
          <p:nvPr/>
        </p:nvPicPr>
        <p:blipFill>
          <a:blip r:embed="rId2"/>
          <a:stretch>
            <a:fillRect/>
          </a:stretch>
        </p:blipFill>
        <p:spPr>
          <a:xfrm>
            <a:off x="220037" y="204200"/>
            <a:ext cx="11812885" cy="6620710"/>
          </a:xfrm>
          <a:prstGeom prst="rect">
            <a:avLst/>
          </a:prstGeom>
        </p:spPr>
      </p:pic>
    </p:spTree>
    <p:extLst>
      <p:ext uri="{BB962C8B-B14F-4D97-AF65-F5344CB8AC3E}">
        <p14:creationId xmlns:p14="http://schemas.microsoft.com/office/powerpoint/2010/main" val="40238939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Administrative Controls</a:t>
            </a:r>
            <a:endParaRPr lang="en-CA" dirty="0"/>
          </a:p>
        </p:txBody>
      </p:sp>
      <p:sp>
        <p:nvSpPr>
          <p:cNvPr id="6" name="Content Placeholder 5"/>
          <p:cNvSpPr>
            <a:spLocks noGrp="1"/>
          </p:cNvSpPr>
          <p:nvPr>
            <p:ph sz="half" idx="1"/>
          </p:nvPr>
        </p:nvSpPr>
        <p:spPr>
          <a:xfrm>
            <a:off x="6467770" y="2232923"/>
            <a:ext cx="5123216" cy="3468650"/>
          </a:xfrm>
        </p:spPr>
        <p:txBody>
          <a:bodyPr>
            <a:normAutofit/>
          </a:bodyPr>
          <a:lstStyle/>
          <a:p>
            <a:pPr marL="265113" indent="-180975">
              <a:buFont typeface="Arial" panose="020B0604020202020204" pitchFamily="34" charset="0"/>
              <a:buChar char="•"/>
              <a:tabLst>
                <a:tab pos="5715000" algn="l"/>
              </a:tabLst>
            </a:pPr>
            <a:r>
              <a:rPr lang="en-CA" sz="2800" dirty="0" smtClean="0"/>
              <a:t>Stay home if sick</a:t>
            </a:r>
            <a:endParaRPr lang="en-CA" sz="2800" dirty="0"/>
          </a:p>
          <a:p>
            <a:pPr marL="265113" indent="-180975">
              <a:buFont typeface="Arial" panose="020B0604020202020204" pitchFamily="34" charset="0"/>
              <a:buChar char="•"/>
              <a:tabLst>
                <a:tab pos="5715000" algn="l"/>
              </a:tabLst>
            </a:pPr>
            <a:r>
              <a:rPr lang="en-CA" sz="2800" dirty="0" smtClean="0"/>
              <a:t>Recommended immunizations.</a:t>
            </a:r>
          </a:p>
          <a:p>
            <a:pPr marL="265113" indent="-180975">
              <a:spcAft>
                <a:spcPts val="42"/>
              </a:spcAft>
              <a:buFont typeface="Arial" panose="020B0604020202020204" pitchFamily="34" charset="0"/>
              <a:buChar char="•"/>
              <a:tabLst>
                <a:tab pos="5715000" algn="l"/>
              </a:tabLst>
            </a:pPr>
            <a:r>
              <a:rPr lang="en-CA" sz="2800" dirty="0" smtClean="0"/>
              <a:t>Respiratory etiquette</a:t>
            </a:r>
          </a:p>
          <a:p>
            <a:pPr marL="265113" indent="-180975">
              <a:spcAft>
                <a:spcPts val="42"/>
              </a:spcAft>
              <a:buFont typeface="Arial" panose="020B0604020202020204" pitchFamily="34" charset="0"/>
              <a:buChar char="•"/>
              <a:tabLst>
                <a:tab pos="5715000" algn="l"/>
              </a:tabLst>
            </a:pPr>
            <a:r>
              <a:rPr lang="en-CA" sz="2800" dirty="0" smtClean="0"/>
              <a:t>Signage</a:t>
            </a:r>
            <a:endParaRPr lang="en-CA" sz="2800" dirty="0"/>
          </a:p>
          <a:p>
            <a:endParaRPr lang="en-CA" dirty="0"/>
          </a:p>
        </p:txBody>
      </p:sp>
      <p:sp>
        <p:nvSpPr>
          <p:cNvPr id="4" name="Slide Number Placeholder 3"/>
          <p:cNvSpPr>
            <a:spLocks noGrp="1"/>
          </p:cNvSpPr>
          <p:nvPr>
            <p:ph type="sldNum" sz="quarter" idx="12"/>
          </p:nvPr>
        </p:nvSpPr>
        <p:spPr/>
        <p:txBody>
          <a:bodyPr/>
          <a:lstStyle/>
          <a:p>
            <a:fld id="{C85163B1-B462-4D21-B067-D117512AAFD1}" type="slidenum">
              <a:rPr lang="en-CA" smtClean="0"/>
              <a:t>60</a:t>
            </a:fld>
            <a:endParaRPr lang="en-CA"/>
          </a:p>
        </p:txBody>
      </p:sp>
      <p:sp>
        <p:nvSpPr>
          <p:cNvPr id="10" name="TextBox 9"/>
          <p:cNvSpPr txBox="1"/>
          <p:nvPr/>
        </p:nvSpPr>
        <p:spPr>
          <a:xfrm>
            <a:off x="564861" y="5701573"/>
            <a:ext cx="11232187" cy="338554"/>
          </a:xfrm>
          <a:prstGeom prst="rect">
            <a:avLst/>
          </a:prstGeom>
          <a:noFill/>
        </p:spPr>
        <p:txBody>
          <a:bodyPr wrap="square" rtlCol="0">
            <a:spAutoFit/>
          </a:bodyPr>
          <a:lstStyle/>
          <a:p>
            <a:r>
              <a:rPr lang="en-CA" sz="1600" dirty="0" smtClean="0"/>
              <a:t>Source: Public Health Ontario (November 2012). </a:t>
            </a:r>
            <a:r>
              <a:rPr lang="en-CA" sz="1600" dirty="0"/>
              <a:t>Routine Practices and Additional Precautions In All Health Care Settings, 3rd edition</a:t>
            </a:r>
          </a:p>
        </p:txBody>
      </p:sp>
      <p:sp>
        <p:nvSpPr>
          <p:cNvPr id="11" name="Content Placeholder 5"/>
          <p:cNvSpPr>
            <a:spLocks noGrp="1"/>
          </p:cNvSpPr>
          <p:nvPr>
            <p:ph sz="half" idx="1"/>
          </p:nvPr>
        </p:nvSpPr>
        <p:spPr>
          <a:xfrm>
            <a:off x="1249680" y="2251631"/>
            <a:ext cx="4937760" cy="3468650"/>
          </a:xfrm>
        </p:spPr>
        <p:txBody>
          <a:bodyPr>
            <a:normAutofit/>
          </a:bodyPr>
          <a:lstStyle/>
          <a:p>
            <a:pPr marL="180975" indent="-180975">
              <a:buFont typeface="Arial" panose="020B0604020202020204" pitchFamily="34" charset="0"/>
              <a:buChar char="•"/>
              <a:tabLst>
                <a:tab pos="265113" algn="l"/>
                <a:tab pos="5715000" algn="l"/>
              </a:tabLst>
            </a:pPr>
            <a:r>
              <a:rPr lang="en-CA" sz="2800" dirty="0" smtClean="0"/>
              <a:t>Policies, procedures, guidelines</a:t>
            </a:r>
          </a:p>
          <a:p>
            <a:pPr marL="180975" indent="-180975">
              <a:buFont typeface="Arial" panose="020B0604020202020204" pitchFamily="34" charset="0"/>
              <a:buChar char="•"/>
              <a:tabLst>
                <a:tab pos="265113" algn="l"/>
                <a:tab pos="5715000" algn="l"/>
              </a:tabLst>
            </a:pPr>
            <a:r>
              <a:rPr lang="en-CA" sz="2800" dirty="0" smtClean="0"/>
              <a:t>Education for staff</a:t>
            </a:r>
          </a:p>
          <a:p>
            <a:pPr marL="180975" indent="-180975">
              <a:buFont typeface="Arial" panose="020B0604020202020204" pitchFamily="34" charset="0"/>
              <a:buChar char="•"/>
              <a:tabLst>
                <a:tab pos="265113" algn="l"/>
                <a:tab pos="5715000" algn="l"/>
              </a:tabLst>
            </a:pPr>
            <a:r>
              <a:rPr lang="en-CA" sz="2800" dirty="0" smtClean="0"/>
              <a:t>Education for clients</a:t>
            </a:r>
          </a:p>
          <a:p>
            <a:pPr marL="180975" indent="-180975">
              <a:buFont typeface="Arial" panose="020B0604020202020204" pitchFamily="34" charset="0"/>
              <a:buChar char="•"/>
              <a:tabLst>
                <a:tab pos="265113" algn="l"/>
                <a:tab pos="5715000" algn="l"/>
              </a:tabLst>
            </a:pPr>
            <a:r>
              <a:rPr lang="en-CA" sz="2800" dirty="0" smtClean="0"/>
              <a:t>Healthy workplace policies</a:t>
            </a:r>
          </a:p>
          <a:p>
            <a:pPr marL="180975" indent="-180975">
              <a:buFont typeface="Arial" panose="020B0604020202020204" pitchFamily="34" charset="0"/>
              <a:buChar char="•"/>
              <a:tabLst>
                <a:tab pos="265113" algn="l"/>
                <a:tab pos="5715000" algn="l"/>
              </a:tabLst>
            </a:pPr>
            <a:endParaRPr lang="en-CA" dirty="0"/>
          </a:p>
        </p:txBody>
      </p:sp>
    </p:spTree>
    <p:extLst>
      <p:ext uri="{BB962C8B-B14F-4D97-AF65-F5344CB8AC3E}">
        <p14:creationId xmlns:p14="http://schemas.microsoft.com/office/powerpoint/2010/main" val="33331513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Personal Protective Equipment (PPE)</a:t>
            </a:r>
            <a:endParaRPr lang="en-CA" dirty="0"/>
          </a:p>
        </p:txBody>
      </p:sp>
      <p:sp>
        <p:nvSpPr>
          <p:cNvPr id="5" name="Content Placeholder 4"/>
          <p:cNvSpPr>
            <a:spLocks noGrp="1"/>
          </p:cNvSpPr>
          <p:nvPr>
            <p:ph sz="half" idx="1"/>
          </p:nvPr>
        </p:nvSpPr>
        <p:spPr>
          <a:xfrm>
            <a:off x="1097280" y="2076469"/>
            <a:ext cx="9598626" cy="5264367"/>
          </a:xfrm>
        </p:spPr>
        <p:txBody>
          <a:bodyPr>
            <a:normAutofit/>
          </a:bodyPr>
          <a:lstStyle/>
          <a:p>
            <a:pPr marL="265113" indent="-180975">
              <a:buFont typeface="Arial" panose="020B0604020202020204" pitchFamily="34" charset="0"/>
              <a:buChar char="•"/>
            </a:pPr>
            <a:r>
              <a:rPr lang="en-CA" sz="2400" dirty="0"/>
              <a:t>PPE provide barriers or protection from hazards</a:t>
            </a:r>
          </a:p>
          <a:p>
            <a:pPr marL="265113" indent="-180975">
              <a:buFont typeface="Arial" panose="020B0604020202020204" pitchFamily="34" charset="0"/>
              <a:buChar char="•"/>
            </a:pPr>
            <a:r>
              <a:rPr lang="en-CA" sz="2400" dirty="0"/>
              <a:t>Choose PPE that </a:t>
            </a:r>
            <a:r>
              <a:rPr lang="en-CA" sz="2400" dirty="0" smtClean="0"/>
              <a:t>fits </a:t>
            </a:r>
            <a:r>
              <a:rPr lang="en-CA" sz="2400" dirty="0"/>
              <a:t>and </a:t>
            </a:r>
            <a:r>
              <a:rPr lang="en-CA" sz="2400" dirty="0" smtClean="0"/>
              <a:t>is </a:t>
            </a:r>
            <a:r>
              <a:rPr lang="en-CA" sz="2400" dirty="0"/>
              <a:t>appropriate</a:t>
            </a:r>
          </a:p>
          <a:p>
            <a:pPr marL="265113" indent="-180975">
              <a:buFont typeface="Arial" panose="020B0604020202020204" pitchFamily="34" charset="0"/>
              <a:buChar char="•"/>
            </a:pPr>
            <a:r>
              <a:rPr lang="en-CA" sz="2400" dirty="0" smtClean="0"/>
              <a:t>Disposable </a:t>
            </a:r>
            <a:r>
              <a:rPr lang="en-CA" sz="2400" dirty="0"/>
              <a:t>PPE includes:</a:t>
            </a:r>
          </a:p>
          <a:p>
            <a:pPr marL="447993" lvl="2" indent="-180975">
              <a:buFont typeface="Arial" panose="020B0604020202020204" pitchFamily="34" charset="0"/>
              <a:buChar char="•"/>
            </a:pPr>
            <a:r>
              <a:rPr lang="en-CA" sz="2000" dirty="0" smtClean="0"/>
              <a:t>gloves (fluid resistant barrier to keep hands from becoming soiled)</a:t>
            </a:r>
            <a:endParaRPr lang="en-CA" sz="2000" dirty="0"/>
          </a:p>
          <a:p>
            <a:pPr marL="447993" lvl="2" indent="-180975">
              <a:buFont typeface="Arial" panose="020B0604020202020204" pitchFamily="34" charset="0"/>
              <a:buChar char="•"/>
            </a:pPr>
            <a:r>
              <a:rPr lang="en-CA" sz="2000" dirty="0"/>
              <a:t>masks </a:t>
            </a:r>
            <a:r>
              <a:rPr lang="en-CA" sz="2000" dirty="0" smtClean="0"/>
              <a:t>(</a:t>
            </a:r>
            <a:r>
              <a:rPr lang="en-CA" sz="2000" dirty="0"/>
              <a:t>blocks splashes and sprays until it is saturated. Change when </a:t>
            </a:r>
            <a:r>
              <a:rPr lang="en-CA" sz="2000" dirty="0" smtClean="0"/>
              <a:t>wet)</a:t>
            </a:r>
            <a:endParaRPr lang="en-CA" sz="2000" dirty="0"/>
          </a:p>
          <a:p>
            <a:pPr marL="447993" lvl="2" indent="-180975">
              <a:buFont typeface="Arial" panose="020B0604020202020204" pitchFamily="34" charset="0"/>
              <a:buChar char="•"/>
            </a:pPr>
            <a:r>
              <a:rPr lang="en-CA" sz="2000" dirty="0" smtClean="0"/>
              <a:t>face shields/goggles (</a:t>
            </a:r>
            <a:r>
              <a:rPr lang="en-CA" sz="2000" dirty="0"/>
              <a:t>fluid impermeable barrier blocks splashes and sprays to </a:t>
            </a:r>
            <a:r>
              <a:rPr lang="en-CA" sz="2000" dirty="0" smtClean="0"/>
              <a:t>eyes. Note: eye glasses are not a substitute for eye protection)</a:t>
            </a:r>
          </a:p>
          <a:p>
            <a:pPr marL="447993" lvl="2" indent="-180975">
              <a:buFont typeface="Arial" panose="020B0604020202020204" pitchFamily="34" charset="0"/>
              <a:buChar char="•"/>
            </a:pPr>
            <a:r>
              <a:rPr lang="en-CA" sz="2000" dirty="0" smtClean="0"/>
              <a:t>Gowns (</a:t>
            </a:r>
            <a:r>
              <a:rPr lang="en-CA" sz="2000" dirty="0"/>
              <a:t>fluid resistant barrier </a:t>
            </a:r>
            <a:r>
              <a:rPr lang="en-CA" sz="2000" dirty="0" smtClean="0"/>
              <a:t>stops </a:t>
            </a:r>
            <a:r>
              <a:rPr lang="en-CA" sz="2000" dirty="0"/>
              <a:t>most </a:t>
            </a:r>
            <a:r>
              <a:rPr lang="en-CA" sz="2000" dirty="0" smtClean="0"/>
              <a:t>splashes </a:t>
            </a:r>
            <a:r>
              <a:rPr lang="en-CA" sz="2000" dirty="0"/>
              <a:t>or </a:t>
            </a:r>
            <a:r>
              <a:rPr lang="en-CA" sz="2000" dirty="0" smtClean="0"/>
              <a:t>sprays)</a:t>
            </a:r>
            <a:endParaRPr lang="en-CA" sz="2000" dirty="0"/>
          </a:p>
          <a:p>
            <a:endParaRPr lang="en-CA" dirty="0" smtClean="0"/>
          </a:p>
          <a:p>
            <a:endParaRPr lang="en-CA" dirty="0"/>
          </a:p>
        </p:txBody>
      </p:sp>
      <p:sp>
        <p:nvSpPr>
          <p:cNvPr id="4" name="Slide Number Placeholder 3"/>
          <p:cNvSpPr>
            <a:spLocks noGrp="1"/>
          </p:cNvSpPr>
          <p:nvPr>
            <p:ph type="sldNum" sz="quarter" idx="12"/>
          </p:nvPr>
        </p:nvSpPr>
        <p:spPr/>
        <p:txBody>
          <a:bodyPr/>
          <a:lstStyle/>
          <a:p>
            <a:fld id="{C85163B1-B462-4D21-B067-D117512AAFD1}" type="slidenum">
              <a:rPr lang="en-CA" smtClean="0"/>
              <a:t>61</a:t>
            </a:fld>
            <a:endParaRPr lang="en-CA"/>
          </a:p>
        </p:txBody>
      </p:sp>
      <p:sp>
        <p:nvSpPr>
          <p:cNvPr id="7" name="TextBox 6"/>
          <p:cNvSpPr txBox="1"/>
          <p:nvPr/>
        </p:nvSpPr>
        <p:spPr>
          <a:xfrm>
            <a:off x="1198252" y="6035846"/>
            <a:ext cx="10605596" cy="338554"/>
          </a:xfrm>
          <a:prstGeom prst="rect">
            <a:avLst/>
          </a:prstGeom>
          <a:noFill/>
        </p:spPr>
        <p:txBody>
          <a:bodyPr wrap="none" rtlCol="0">
            <a:spAutoFit/>
          </a:bodyPr>
          <a:lstStyle/>
          <a:p>
            <a:r>
              <a:rPr lang="en-CA" sz="1600" dirty="0" smtClean="0"/>
              <a:t>Source: ISC (February 2020). FNIHB Communicable Disease emergencies Program: COVID-19 and Routine Practices </a:t>
            </a:r>
            <a:r>
              <a:rPr lang="en-CA" sz="1600" dirty="0" err="1" smtClean="0"/>
              <a:t>Powerpoint</a:t>
            </a:r>
            <a:endParaRPr lang="en-CA" sz="1600" dirty="0"/>
          </a:p>
        </p:txBody>
      </p:sp>
    </p:spTree>
    <p:extLst>
      <p:ext uri="{BB962C8B-B14F-4D97-AF65-F5344CB8AC3E}">
        <p14:creationId xmlns:p14="http://schemas.microsoft.com/office/powerpoint/2010/main" val="22616311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COVID-19</a:t>
            </a:r>
            <a:br>
              <a:rPr lang="en-CA" dirty="0"/>
            </a:br>
            <a:r>
              <a:rPr lang="en-CA" dirty="0"/>
              <a:t>Additional Precautions</a:t>
            </a:r>
          </a:p>
        </p:txBody>
      </p:sp>
      <p:sp>
        <p:nvSpPr>
          <p:cNvPr id="5" name="Content Placeholder 4"/>
          <p:cNvSpPr>
            <a:spLocks noGrp="1"/>
          </p:cNvSpPr>
          <p:nvPr>
            <p:ph sz="half" idx="1"/>
          </p:nvPr>
        </p:nvSpPr>
        <p:spPr>
          <a:xfrm>
            <a:off x="1097279" y="1845733"/>
            <a:ext cx="4937760" cy="4410211"/>
          </a:xfrm>
        </p:spPr>
        <p:txBody>
          <a:bodyPr>
            <a:normAutofit/>
          </a:bodyPr>
          <a:lstStyle/>
          <a:p>
            <a:r>
              <a:rPr lang="en-CA" sz="2200" b="1" dirty="0"/>
              <a:t>Staff involved in patient assessment and transport should immediately initiate their own PPE. </a:t>
            </a:r>
            <a:endParaRPr lang="en-CA" sz="2200" dirty="0"/>
          </a:p>
          <a:p>
            <a:r>
              <a:rPr lang="en-CA" sz="2200" dirty="0" smtClean="0"/>
              <a:t>ASAP</a:t>
            </a:r>
            <a:r>
              <a:rPr lang="en-CA" sz="2200" dirty="0"/>
              <a:t>– place patient in a single room and implement Contact &amp; Droplet precautions </a:t>
            </a:r>
          </a:p>
          <a:p>
            <a:pPr lvl="1"/>
            <a:r>
              <a:rPr lang="en-CA" sz="2200" dirty="0" smtClean="0"/>
              <a:t>A single </a:t>
            </a:r>
            <a:r>
              <a:rPr lang="en-CA" sz="2200" dirty="0"/>
              <a:t>room with hard walls, a door and dedicated toilet or commode. </a:t>
            </a:r>
          </a:p>
          <a:p>
            <a:endParaRPr lang="en-CA" sz="2200" dirty="0" smtClean="0"/>
          </a:p>
          <a:p>
            <a:r>
              <a:rPr lang="en-CA" sz="2200" dirty="0" smtClean="0"/>
              <a:t>Signage </a:t>
            </a:r>
            <a:r>
              <a:rPr lang="en-CA" sz="2200" dirty="0"/>
              <a:t>should be visible on entry to room</a:t>
            </a:r>
          </a:p>
          <a:p>
            <a:endParaRPr lang="en-CA" sz="2200" dirty="0" smtClean="0"/>
          </a:p>
          <a:p>
            <a:pPr algn="ctr"/>
            <a:r>
              <a:rPr lang="en-CA" sz="2200" b="1" dirty="0" smtClean="0"/>
              <a:t>Notify </a:t>
            </a:r>
            <a:r>
              <a:rPr lang="en-CA" sz="2200" b="1" dirty="0"/>
              <a:t>FNIHB CDC and MOH immediately. </a:t>
            </a:r>
          </a:p>
          <a:p>
            <a:endParaRPr lang="en-CA" dirty="0"/>
          </a:p>
        </p:txBody>
      </p:sp>
      <p:pic>
        <p:nvPicPr>
          <p:cNvPr id="7" name="Content Placeholder 5"/>
          <p:cNvPicPr>
            <a:picLocks noGrp="1" noChangeAspect="1"/>
          </p:cNvPicPr>
          <p:nvPr>
            <p:ph sz="half" idx="2"/>
          </p:nvPr>
        </p:nvPicPr>
        <p:blipFill>
          <a:blip r:embed="rId3"/>
          <a:stretch>
            <a:fillRect/>
          </a:stretch>
        </p:blipFill>
        <p:spPr>
          <a:xfrm>
            <a:off x="7281522" y="197512"/>
            <a:ext cx="4641891" cy="6058432"/>
          </a:xfrm>
          <a:prstGeom prst="rect">
            <a:avLst/>
          </a:prstGeom>
        </p:spPr>
      </p:pic>
      <p:sp>
        <p:nvSpPr>
          <p:cNvPr id="9" name="Slide Number Placeholder 8"/>
          <p:cNvSpPr>
            <a:spLocks noGrp="1"/>
          </p:cNvSpPr>
          <p:nvPr>
            <p:ph type="sldNum" sz="quarter" idx="12"/>
          </p:nvPr>
        </p:nvSpPr>
        <p:spPr/>
        <p:txBody>
          <a:bodyPr/>
          <a:lstStyle/>
          <a:p>
            <a:fld id="{C85163B1-B462-4D21-B067-D117512AAFD1}" type="slidenum">
              <a:rPr lang="en-CA" smtClean="0"/>
              <a:t>62</a:t>
            </a:fld>
            <a:endParaRPr lang="en-CA"/>
          </a:p>
        </p:txBody>
      </p:sp>
    </p:spTree>
    <p:extLst>
      <p:ext uri="{BB962C8B-B14F-4D97-AF65-F5344CB8AC3E}">
        <p14:creationId xmlns:p14="http://schemas.microsoft.com/office/powerpoint/2010/main" val="37486747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CA" dirty="0" smtClean="0"/>
              <a:t>COVID-19</a:t>
            </a:r>
            <a:br>
              <a:rPr lang="en-CA" dirty="0" smtClean="0"/>
            </a:br>
            <a:r>
              <a:rPr lang="en-CA" dirty="0"/>
              <a:t>Additional Precautions</a:t>
            </a:r>
          </a:p>
        </p:txBody>
      </p:sp>
      <p:sp>
        <p:nvSpPr>
          <p:cNvPr id="7" name="Content Placeholder 6"/>
          <p:cNvSpPr>
            <a:spLocks noGrp="1"/>
          </p:cNvSpPr>
          <p:nvPr>
            <p:ph sz="half" idx="1"/>
          </p:nvPr>
        </p:nvSpPr>
        <p:spPr/>
        <p:txBody>
          <a:bodyPr/>
          <a:lstStyle/>
          <a:p>
            <a:r>
              <a:rPr lang="en-CA" sz="2800" b="1" dirty="0" smtClean="0"/>
              <a:t>Contact </a:t>
            </a:r>
            <a:r>
              <a:rPr lang="en-CA" sz="2800" b="1" dirty="0"/>
              <a:t>&amp; Droplet Precautions</a:t>
            </a:r>
            <a:endParaRPr lang="en-CA" sz="2800" b="1" dirty="0" smtClean="0"/>
          </a:p>
          <a:p>
            <a:r>
              <a:rPr lang="en-CA" sz="2400" dirty="0" smtClean="0"/>
              <a:t>Required </a:t>
            </a:r>
            <a:r>
              <a:rPr lang="en-CA" sz="2400" dirty="0"/>
              <a:t>PPE</a:t>
            </a:r>
          </a:p>
          <a:p>
            <a:pPr lvl="1">
              <a:buFont typeface="Arial" panose="020B0604020202020204" pitchFamily="34" charset="0"/>
              <a:buChar char="•"/>
            </a:pPr>
            <a:r>
              <a:rPr lang="en-CA" sz="2200" dirty="0"/>
              <a:t>Gown</a:t>
            </a:r>
          </a:p>
          <a:p>
            <a:pPr lvl="1">
              <a:buFont typeface="Arial" panose="020B0604020202020204" pitchFamily="34" charset="0"/>
              <a:buChar char="•"/>
            </a:pPr>
            <a:r>
              <a:rPr lang="en-CA" sz="2200" dirty="0"/>
              <a:t>Gloves (sterile/non-sterile depending on procedure) </a:t>
            </a:r>
          </a:p>
          <a:p>
            <a:pPr lvl="1">
              <a:buFont typeface="Arial" panose="020B0604020202020204" pitchFamily="34" charset="0"/>
              <a:buChar char="•"/>
            </a:pPr>
            <a:r>
              <a:rPr lang="en-CA" sz="2200" dirty="0"/>
              <a:t>Facial </a:t>
            </a:r>
            <a:r>
              <a:rPr lang="en-CA" sz="2200" dirty="0" smtClean="0"/>
              <a:t>Protection</a:t>
            </a:r>
          </a:p>
          <a:p>
            <a:pPr lvl="2">
              <a:buFont typeface="Arial" panose="020B0604020202020204" pitchFamily="34" charset="0"/>
              <a:buChar char="•"/>
            </a:pPr>
            <a:r>
              <a:rPr lang="en-CA" sz="2000" dirty="0" smtClean="0"/>
              <a:t>Procedure mask</a:t>
            </a:r>
          </a:p>
          <a:p>
            <a:pPr lvl="2">
              <a:buFont typeface="Arial" panose="020B0604020202020204" pitchFamily="34" charset="0"/>
              <a:buChar char="•"/>
            </a:pPr>
            <a:r>
              <a:rPr lang="en-CA" sz="2000" dirty="0" smtClean="0"/>
              <a:t>Eye protection - Goggles</a:t>
            </a:r>
            <a:r>
              <a:rPr lang="en-CA" sz="2000" dirty="0"/>
              <a:t>, face </a:t>
            </a:r>
            <a:r>
              <a:rPr lang="en-CA" sz="2000" dirty="0" smtClean="0"/>
              <a:t>shield, or visor</a:t>
            </a:r>
            <a:endParaRPr lang="en-CA" sz="2000" dirty="0"/>
          </a:p>
          <a:p>
            <a:endParaRPr lang="en-CA" dirty="0"/>
          </a:p>
        </p:txBody>
      </p:sp>
      <p:sp>
        <p:nvSpPr>
          <p:cNvPr id="3" name="Content Placeholder 2"/>
          <p:cNvSpPr>
            <a:spLocks noGrp="1"/>
          </p:cNvSpPr>
          <p:nvPr>
            <p:ph sz="half" idx="2"/>
          </p:nvPr>
        </p:nvSpPr>
        <p:spPr>
          <a:xfrm>
            <a:off x="6764849" y="1925789"/>
            <a:ext cx="4745502" cy="4023360"/>
          </a:xfrm>
        </p:spPr>
        <p:txBody>
          <a:bodyPr/>
          <a:lstStyle/>
          <a:p>
            <a:r>
              <a:rPr lang="en-CA" b="1" dirty="0"/>
              <a:t>NOTE: </a:t>
            </a:r>
            <a:r>
              <a:rPr lang="en-CA" dirty="0"/>
              <a:t>N95 use only for *Aerosol Generating Procedures </a:t>
            </a:r>
          </a:p>
          <a:p>
            <a:pPr marL="266700" indent="-266700">
              <a:buFont typeface="Arial" panose="020B0604020202020204" pitchFamily="34" charset="0"/>
              <a:buChar char="•"/>
            </a:pPr>
            <a:r>
              <a:rPr lang="en-CA" dirty="0"/>
              <a:t>Intubation, CPR, Sputum induction, </a:t>
            </a:r>
            <a:r>
              <a:rPr lang="en-CA" dirty="0" err="1"/>
              <a:t>BiPaP</a:t>
            </a:r>
            <a:endParaRPr lang="en-CA" dirty="0"/>
          </a:p>
          <a:p>
            <a:pPr marL="266700" indent="-266700">
              <a:buFont typeface="Arial" panose="020B0604020202020204" pitchFamily="34" charset="0"/>
              <a:buChar char="•"/>
            </a:pPr>
            <a:r>
              <a:rPr lang="en-CA" dirty="0"/>
              <a:t>Does not include:</a:t>
            </a:r>
          </a:p>
          <a:p>
            <a:pPr marL="559308" lvl="1" indent="-266700">
              <a:buFont typeface="Arial" panose="020B0604020202020204" pitchFamily="34" charset="0"/>
              <a:buChar char="•"/>
            </a:pPr>
            <a:r>
              <a:rPr lang="en-CA" sz="2000" dirty="0"/>
              <a:t>collecting </a:t>
            </a:r>
            <a:r>
              <a:rPr lang="en-CA" sz="2000" dirty="0" err="1"/>
              <a:t>naspharyngeal</a:t>
            </a:r>
            <a:r>
              <a:rPr lang="en-CA" sz="2000" dirty="0"/>
              <a:t> (NP) swabs</a:t>
            </a:r>
          </a:p>
          <a:p>
            <a:pPr marL="559308" lvl="1" indent="-266700">
              <a:buFont typeface="Arial" panose="020B0604020202020204" pitchFamily="34" charset="0"/>
              <a:buChar char="•"/>
            </a:pPr>
            <a:r>
              <a:rPr lang="en-CA" sz="2000" dirty="0"/>
              <a:t>chest physiotherapy</a:t>
            </a:r>
          </a:p>
          <a:p>
            <a:endParaRPr lang="en-CA" dirty="0"/>
          </a:p>
        </p:txBody>
      </p:sp>
      <p:sp>
        <p:nvSpPr>
          <p:cNvPr id="5" name="Slide Number Placeholder 4"/>
          <p:cNvSpPr>
            <a:spLocks noGrp="1"/>
          </p:cNvSpPr>
          <p:nvPr>
            <p:ph type="sldNum" sz="quarter" idx="12"/>
          </p:nvPr>
        </p:nvSpPr>
        <p:spPr/>
        <p:txBody>
          <a:bodyPr/>
          <a:lstStyle/>
          <a:p>
            <a:fld id="{C85163B1-B462-4D21-B067-D117512AAFD1}" type="slidenum">
              <a:rPr lang="en-CA" smtClean="0"/>
              <a:t>63</a:t>
            </a:fld>
            <a:endParaRPr lang="en-CA"/>
          </a:p>
        </p:txBody>
      </p:sp>
      <p:sp>
        <p:nvSpPr>
          <p:cNvPr id="8" name="Rectangle 7"/>
          <p:cNvSpPr/>
          <p:nvPr/>
        </p:nvSpPr>
        <p:spPr>
          <a:xfrm rot="10800000" flipV="1">
            <a:off x="6962114" y="5103207"/>
            <a:ext cx="4896909" cy="584775"/>
          </a:xfrm>
          <a:prstGeom prst="rect">
            <a:avLst/>
          </a:prstGeom>
        </p:spPr>
        <p:txBody>
          <a:bodyPr wrap="square">
            <a:spAutoFit/>
          </a:bodyPr>
          <a:lstStyle/>
          <a:p>
            <a:r>
              <a:rPr lang="en-CA" sz="1600" dirty="0" smtClean="0"/>
              <a:t>*AGMP Procedures: Look at the “Additional Information” Slide at the end of the presentation</a:t>
            </a:r>
            <a:endParaRPr lang="en-CA" sz="1600" dirty="0"/>
          </a:p>
        </p:txBody>
      </p:sp>
      <p:sp>
        <p:nvSpPr>
          <p:cNvPr id="10" name="Rectangle 9"/>
          <p:cNvSpPr/>
          <p:nvPr/>
        </p:nvSpPr>
        <p:spPr>
          <a:xfrm>
            <a:off x="1097278" y="6007635"/>
            <a:ext cx="6851427" cy="338554"/>
          </a:xfrm>
          <a:prstGeom prst="rect">
            <a:avLst/>
          </a:prstGeom>
        </p:spPr>
        <p:txBody>
          <a:bodyPr wrap="none">
            <a:spAutoFit/>
          </a:bodyPr>
          <a:lstStyle/>
          <a:p>
            <a:r>
              <a:rPr lang="en-CA" sz="1600" dirty="0" smtClean="0"/>
              <a:t>PHAC (February 2020). Coronavirus </a:t>
            </a:r>
            <a:r>
              <a:rPr lang="en-CA" sz="1600" dirty="0"/>
              <a:t>disease (COVID-19): For health professionals</a:t>
            </a:r>
          </a:p>
        </p:txBody>
      </p:sp>
    </p:spTree>
    <p:extLst>
      <p:ext uri="{BB962C8B-B14F-4D97-AF65-F5344CB8AC3E}">
        <p14:creationId xmlns:p14="http://schemas.microsoft.com/office/powerpoint/2010/main" val="42927887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PPE Matters</a:t>
            </a:r>
            <a:endParaRPr lang="en-CA"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493696" y="2201401"/>
            <a:ext cx="5182782" cy="3448906"/>
          </a:xfrm>
        </p:spPr>
      </p:pic>
      <p:sp>
        <p:nvSpPr>
          <p:cNvPr id="5" name="Slide Number Placeholder 4"/>
          <p:cNvSpPr>
            <a:spLocks noGrp="1"/>
          </p:cNvSpPr>
          <p:nvPr>
            <p:ph type="sldNum" sz="quarter" idx="12"/>
          </p:nvPr>
        </p:nvSpPr>
        <p:spPr/>
        <p:txBody>
          <a:bodyPr/>
          <a:lstStyle/>
          <a:p>
            <a:fld id="{C85163B1-B462-4D21-B067-D117512AAFD1}" type="slidenum">
              <a:rPr lang="en-CA" smtClean="0"/>
              <a:t>64</a:t>
            </a:fld>
            <a:endParaRPr lang="en-CA"/>
          </a:p>
        </p:txBody>
      </p:sp>
      <p:sp>
        <p:nvSpPr>
          <p:cNvPr id="10" name="TextBox 9"/>
          <p:cNvSpPr txBox="1"/>
          <p:nvPr/>
        </p:nvSpPr>
        <p:spPr>
          <a:xfrm>
            <a:off x="7322793" y="5791974"/>
            <a:ext cx="2084801" cy="369332"/>
          </a:xfrm>
          <a:prstGeom prst="rect">
            <a:avLst/>
          </a:prstGeom>
          <a:noFill/>
        </p:spPr>
        <p:txBody>
          <a:bodyPr wrap="none" rtlCol="0">
            <a:spAutoFit/>
          </a:bodyPr>
          <a:lstStyle/>
          <a:p>
            <a:r>
              <a:rPr lang="en-CA" dirty="0" smtClean="0"/>
              <a:t>Memegenerator.net</a:t>
            </a:r>
            <a:endParaRPr lang="en-CA" dirty="0"/>
          </a:p>
        </p:txBody>
      </p:sp>
    </p:spTree>
    <p:extLst>
      <p:ext uri="{BB962C8B-B14F-4D97-AF65-F5344CB8AC3E}">
        <p14:creationId xmlns:p14="http://schemas.microsoft.com/office/powerpoint/2010/main" val="20272716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CA" dirty="0" smtClean="0"/>
              <a:t>Donning/Doffing PPE</a:t>
            </a:r>
            <a:br>
              <a:rPr lang="en-CA" dirty="0" smtClean="0"/>
            </a:br>
            <a:r>
              <a:rPr lang="en-CA" sz="3600" dirty="0" smtClean="0"/>
              <a:t>for </a:t>
            </a:r>
            <a:r>
              <a:rPr lang="en-CA" sz="4800" dirty="0" smtClean="0"/>
              <a:t>Contact &amp; Droplet Precautions</a:t>
            </a:r>
            <a:endParaRPr lang="en-CA" sz="4800" dirty="0"/>
          </a:p>
        </p:txBody>
      </p:sp>
      <p:sp>
        <p:nvSpPr>
          <p:cNvPr id="4" name="Slide Number Placeholder 3"/>
          <p:cNvSpPr>
            <a:spLocks noGrp="1"/>
          </p:cNvSpPr>
          <p:nvPr>
            <p:ph type="sldNum" sz="quarter" idx="12"/>
          </p:nvPr>
        </p:nvSpPr>
        <p:spPr/>
        <p:txBody>
          <a:bodyPr/>
          <a:lstStyle/>
          <a:p>
            <a:fld id="{C85163B1-B462-4D21-B067-D117512AAFD1}" type="slidenum">
              <a:rPr lang="en-CA" smtClean="0"/>
              <a:t>65</a:t>
            </a:fld>
            <a:endParaRPr lang="en-CA"/>
          </a:p>
        </p:txBody>
      </p:sp>
    </p:spTree>
    <p:extLst>
      <p:ext uri="{BB962C8B-B14F-4D97-AF65-F5344CB8AC3E}">
        <p14:creationId xmlns:p14="http://schemas.microsoft.com/office/powerpoint/2010/main" val="35228737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t>
            </a:r>
            <a:r>
              <a:rPr lang="en-CA" b="1" dirty="0" smtClean="0"/>
              <a:t>on</a:t>
            </a:r>
            <a:r>
              <a:rPr lang="en-CA" dirty="0" smtClean="0"/>
              <a:t>ning PPE</a:t>
            </a:r>
            <a:endParaRPr lang="en-CA" dirty="0"/>
          </a:p>
        </p:txBody>
      </p:sp>
      <p:sp>
        <p:nvSpPr>
          <p:cNvPr id="3" name="Text Placeholder 2"/>
          <p:cNvSpPr>
            <a:spLocks noGrp="1"/>
          </p:cNvSpPr>
          <p:nvPr>
            <p:ph type="body" idx="1"/>
          </p:nvPr>
        </p:nvSpPr>
        <p:spPr/>
        <p:txBody>
          <a:bodyPr/>
          <a:lstStyle/>
          <a:p>
            <a:r>
              <a:rPr lang="en-CA" dirty="0"/>
              <a:t>Preparation</a:t>
            </a:r>
          </a:p>
          <a:p>
            <a:endParaRPr lang="en-CA" dirty="0"/>
          </a:p>
        </p:txBody>
      </p:sp>
      <p:sp>
        <p:nvSpPr>
          <p:cNvPr id="4" name="Content Placeholder 3"/>
          <p:cNvSpPr>
            <a:spLocks noGrp="1"/>
          </p:cNvSpPr>
          <p:nvPr>
            <p:ph sz="half" idx="2"/>
          </p:nvPr>
        </p:nvSpPr>
        <p:spPr>
          <a:xfrm>
            <a:off x="1097279" y="2217589"/>
            <a:ext cx="9386123" cy="3449879"/>
          </a:xfrm>
        </p:spPr>
        <p:txBody>
          <a:bodyPr/>
          <a:lstStyle/>
          <a:p>
            <a:pPr lvl="1">
              <a:buFont typeface="Arial" panose="020B0604020202020204" pitchFamily="34" charset="0"/>
              <a:buChar char="•"/>
            </a:pPr>
            <a:r>
              <a:rPr lang="en-CA" sz="2200" dirty="0" smtClean="0"/>
              <a:t>Pull </a:t>
            </a:r>
            <a:r>
              <a:rPr lang="en-CA" sz="2200" dirty="0"/>
              <a:t>hair back, secure off neck and </a:t>
            </a:r>
            <a:r>
              <a:rPr lang="en-CA" sz="2200" dirty="0" smtClean="0"/>
              <a:t>face </a:t>
            </a:r>
          </a:p>
          <a:p>
            <a:pPr lvl="2">
              <a:buFont typeface="Arial" panose="020B0604020202020204" pitchFamily="34" charset="0"/>
              <a:buChar char="•"/>
            </a:pPr>
            <a:r>
              <a:rPr lang="en-CA" sz="2200" dirty="0" smtClean="0"/>
              <a:t>Prevents you from touching your face while brushing hair out of your way.</a:t>
            </a:r>
          </a:p>
          <a:p>
            <a:pPr lvl="1">
              <a:buFont typeface="Arial" panose="020B0604020202020204" pitchFamily="34" charset="0"/>
              <a:buChar char="•"/>
            </a:pPr>
            <a:r>
              <a:rPr lang="en-CA" sz="2200" dirty="0" smtClean="0"/>
              <a:t>Remove </a:t>
            </a:r>
            <a:r>
              <a:rPr lang="en-CA" sz="2200" dirty="0"/>
              <a:t>all extra items on </a:t>
            </a:r>
            <a:r>
              <a:rPr lang="en-CA" sz="2200" dirty="0" smtClean="0"/>
              <a:t>person</a:t>
            </a:r>
          </a:p>
          <a:p>
            <a:pPr lvl="2">
              <a:buFont typeface="Arial" panose="020B0604020202020204" pitchFamily="34" charset="0"/>
              <a:buChar char="•"/>
            </a:pPr>
            <a:r>
              <a:rPr lang="en-CA" sz="2200" dirty="0" smtClean="0"/>
              <a:t>Cell phones </a:t>
            </a:r>
          </a:p>
          <a:p>
            <a:pPr lvl="2">
              <a:buFont typeface="Arial" panose="020B0604020202020204" pitchFamily="34" charset="0"/>
              <a:buChar char="•"/>
            </a:pPr>
            <a:r>
              <a:rPr lang="en-CA" sz="2200" dirty="0" smtClean="0"/>
              <a:t>Lanyards </a:t>
            </a:r>
          </a:p>
          <a:p>
            <a:pPr lvl="1">
              <a:buFont typeface="Arial" panose="020B0604020202020204" pitchFamily="34" charset="0"/>
              <a:buChar char="•"/>
            </a:pPr>
            <a:r>
              <a:rPr lang="en-CA" sz="2200" dirty="0" smtClean="0"/>
              <a:t>Plan ahead and gather all PPE along with the rest of the supplies for a procedure or task.</a:t>
            </a:r>
          </a:p>
          <a:p>
            <a:pPr lvl="1"/>
            <a:endParaRPr lang="en-CA" dirty="0"/>
          </a:p>
        </p:txBody>
      </p:sp>
      <p:sp>
        <p:nvSpPr>
          <p:cNvPr id="7" name="Slide Number Placeholder 6"/>
          <p:cNvSpPr>
            <a:spLocks noGrp="1"/>
          </p:cNvSpPr>
          <p:nvPr>
            <p:ph type="sldNum" sz="quarter" idx="12"/>
          </p:nvPr>
        </p:nvSpPr>
        <p:spPr/>
        <p:txBody>
          <a:bodyPr/>
          <a:lstStyle/>
          <a:p>
            <a:fld id="{C85163B1-B462-4D21-B067-D117512AAFD1}" type="slidenum">
              <a:rPr lang="en-CA" smtClean="0"/>
              <a:t>66</a:t>
            </a:fld>
            <a:endParaRPr lang="en-CA"/>
          </a:p>
        </p:txBody>
      </p:sp>
      <p:sp>
        <p:nvSpPr>
          <p:cNvPr id="8" name="TextBox 7"/>
          <p:cNvSpPr txBox="1"/>
          <p:nvPr/>
        </p:nvSpPr>
        <p:spPr>
          <a:xfrm>
            <a:off x="1195961" y="5943703"/>
            <a:ext cx="9678155" cy="338554"/>
          </a:xfrm>
          <a:prstGeom prst="rect">
            <a:avLst/>
          </a:prstGeom>
          <a:noFill/>
        </p:spPr>
        <p:txBody>
          <a:bodyPr wrap="square" rtlCol="0">
            <a:spAutoFit/>
          </a:bodyPr>
          <a:lstStyle/>
          <a:p>
            <a:r>
              <a:rPr lang="en-CA" sz="1600" dirty="0" smtClean="0"/>
              <a:t>Alberta Health Services (January 2020). Personal Protective Equipment and You (Learning Module)</a:t>
            </a:r>
            <a:endParaRPr lang="en-CA" sz="1600" dirty="0"/>
          </a:p>
        </p:txBody>
      </p:sp>
    </p:spTree>
    <p:extLst>
      <p:ext uri="{BB962C8B-B14F-4D97-AF65-F5344CB8AC3E}">
        <p14:creationId xmlns:p14="http://schemas.microsoft.com/office/powerpoint/2010/main" val="33084249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Donning PPE</a:t>
            </a:r>
          </a:p>
        </p:txBody>
      </p:sp>
      <p:sp>
        <p:nvSpPr>
          <p:cNvPr id="5" name="Text Placeholder 4"/>
          <p:cNvSpPr>
            <a:spLocks noGrp="1"/>
          </p:cNvSpPr>
          <p:nvPr>
            <p:ph type="body" sz="quarter" idx="3"/>
          </p:nvPr>
        </p:nvSpPr>
        <p:spPr/>
        <p:txBody>
          <a:bodyPr/>
          <a:lstStyle/>
          <a:p>
            <a:endParaRPr lang="en-CA"/>
          </a:p>
        </p:txBody>
      </p:sp>
      <p:sp>
        <p:nvSpPr>
          <p:cNvPr id="6" name="Content Placeholder 5"/>
          <p:cNvSpPr>
            <a:spLocks noGrp="1"/>
          </p:cNvSpPr>
          <p:nvPr>
            <p:ph sz="quarter" idx="4"/>
          </p:nvPr>
        </p:nvSpPr>
        <p:spPr/>
        <p:txBody>
          <a:bodyPr/>
          <a:lstStyle/>
          <a:p>
            <a:endParaRPr lang="en-CA"/>
          </a:p>
        </p:txBody>
      </p:sp>
      <p:sp>
        <p:nvSpPr>
          <p:cNvPr id="7" name="Slide Number Placeholder 6"/>
          <p:cNvSpPr>
            <a:spLocks noGrp="1"/>
          </p:cNvSpPr>
          <p:nvPr>
            <p:ph type="sldNum" sz="quarter" idx="12"/>
          </p:nvPr>
        </p:nvSpPr>
        <p:spPr/>
        <p:txBody>
          <a:bodyPr/>
          <a:lstStyle/>
          <a:p>
            <a:fld id="{C85163B1-B462-4D21-B067-D117512AAFD1}" type="slidenum">
              <a:rPr lang="en-CA" smtClean="0"/>
              <a:t>67</a:t>
            </a:fld>
            <a:endParaRPr lang="en-CA"/>
          </a:p>
        </p:txBody>
      </p:sp>
      <p:pic>
        <p:nvPicPr>
          <p:cNvPr id="8" name="Content Placeholder 4"/>
          <p:cNvPicPr>
            <a:picLocks noGrp="1" noChangeAspect="1"/>
          </p:cNvPicPr>
          <p:nvPr>
            <p:ph sz="half" idx="2"/>
          </p:nvPr>
        </p:nvPicPr>
        <p:blipFill>
          <a:blip r:embed="rId3"/>
          <a:stretch>
            <a:fillRect/>
          </a:stretch>
        </p:blipFill>
        <p:spPr>
          <a:xfrm>
            <a:off x="5591061" y="286603"/>
            <a:ext cx="4724685" cy="5601150"/>
          </a:xfrm>
          <a:prstGeom prst="rect">
            <a:avLst/>
          </a:prstGeom>
        </p:spPr>
      </p:pic>
      <p:sp>
        <p:nvSpPr>
          <p:cNvPr id="9" name="Rectangle 8"/>
          <p:cNvSpPr/>
          <p:nvPr/>
        </p:nvSpPr>
        <p:spPr>
          <a:xfrm>
            <a:off x="647212" y="3007382"/>
            <a:ext cx="4818964" cy="736355"/>
          </a:xfrm>
          <a:prstGeom prst="rect">
            <a:avLst/>
          </a:prstGeom>
        </p:spPr>
        <p:txBody>
          <a:bodyPr wrap="square">
            <a:spAutoFit/>
          </a:bodyPr>
          <a:lstStyle/>
          <a:p>
            <a:pPr marL="361950" indent="-361950">
              <a:lnSpc>
                <a:spcPct val="107000"/>
              </a:lnSpc>
              <a:spcAft>
                <a:spcPts val="800"/>
              </a:spcAft>
            </a:pPr>
            <a:r>
              <a:rPr lang="en-CA" sz="2000" b="1" dirty="0" smtClean="0">
                <a:latin typeface="Calibri" panose="020F0502020204030204" pitchFamily="34" charset="0"/>
                <a:ea typeface="Calibri" panose="020F0502020204030204" pitchFamily="34" charset="0"/>
                <a:cs typeface="Times New Roman" panose="02020603050405020304" pitchFamily="18" charset="0"/>
              </a:rPr>
              <a:t>***</a:t>
            </a:r>
            <a:r>
              <a:rPr lang="en-CA" sz="2000" b="1" dirty="0">
                <a:latin typeface="Calibri" panose="020F0502020204030204" pitchFamily="34" charset="0"/>
                <a:ea typeface="Calibri" panose="020F0502020204030204" pitchFamily="34" charset="0"/>
                <a:cs typeface="Times New Roman" panose="02020603050405020304" pitchFamily="18" charset="0"/>
              </a:rPr>
              <a:t>Always perform hand hygiene prior to accessing PPE</a:t>
            </a:r>
            <a:endParaRPr lang="en-CA" sz="2000" b="1" dirty="0"/>
          </a:p>
        </p:txBody>
      </p:sp>
      <p:sp>
        <p:nvSpPr>
          <p:cNvPr id="10" name="Rectangle 9"/>
          <p:cNvSpPr/>
          <p:nvPr/>
        </p:nvSpPr>
        <p:spPr>
          <a:xfrm>
            <a:off x="1149186" y="5960534"/>
            <a:ext cx="9771707" cy="355803"/>
          </a:xfrm>
          <a:prstGeom prst="rect">
            <a:avLst/>
          </a:prstGeom>
        </p:spPr>
        <p:txBody>
          <a:bodyPr wrap="square">
            <a:spAutoFit/>
          </a:bodyPr>
          <a:lstStyle/>
          <a:p>
            <a:pPr>
              <a:lnSpc>
                <a:spcPct val="107000"/>
              </a:lnSpc>
              <a:spcAft>
                <a:spcPts val="800"/>
              </a:spcAft>
            </a:pPr>
            <a:r>
              <a:rPr lang="en-CA" sz="1600" dirty="0">
                <a:latin typeface="Calibri" panose="020F0502020204030204" pitchFamily="34" charset="0"/>
                <a:ea typeface="Calibri" panose="020F0502020204030204" pitchFamily="34" charset="0"/>
                <a:cs typeface="Times New Roman" panose="02020603050405020304" pitchFamily="18" charset="0"/>
              </a:rPr>
              <a:t>Adapted from AHS (2014). Putting on (Donning) Personal Protective Equipment (PPE)</a:t>
            </a:r>
          </a:p>
        </p:txBody>
      </p:sp>
    </p:spTree>
    <p:extLst>
      <p:ext uri="{BB962C8B-B14F-4D97-AF65-F5344CB8AC3E}">
        <p14:creationId xmlns:p14="http://schemas.microsoft.com/office/powerpoint/2010/main" val="22910206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Donning PPE</a:t>
            </a:r>
          </a:p>
        </p:txBody>
      </p:sp>
      <p:sp>
        <p:nvSpPr>
          <p:cNvPr id="4" name="Content Placeholder 3"/>
          <p:cNvSpPr>
            <a:spLocks noGrp="1"/>
          </p:cNvSpPr>
          <p:nvPr>
            <p:ph sz="half" idx="2"/>
          </p:nvPr>
        </p:nvSpPr>
        <p:spPr>
          <a:xfrm>
            <a:off x="1105493" y="2064190"/>
            <a:ext cx="4937760" cy="3629443"/>
          </a:xfrm>
        </p:spPr>
        <p:txBody>
          <a:bodyPr>
            <a:normAutofit lnSpcReduction="10000"/>
          </a:bodyPr>
          <a:lstStyle/>
          <a:p>
            <a:pPr marL="271463" indent="-180975">
              <a:buFont typeface="Arial" panose="020B0604020202020204" pitchFamily="34" charset="0"/>
              <a:buChar char="•"/>
            </a:pPr>
            <a:r>
              <a:rPr lang="en-CA" dirty="0" smtClean="0"/>
              <a:t>A gown is the first piece of PPE you should </a:t>
            </a:r>
            <a:r>
              <a:rPr lang="en-CA" dirty="0"/>
              <a:t>don</a:t>
            </a:r>
            <a:r>
              <a:rPr lang="en-CA" dirty="0" smtClean="0"/>
              <a:t>.</a:t>
            </a:r>
          </a:p>
          <a:p>
            <a:pPr marL="271463" indent="-180975">
              <a:buFont typeface="Arial" panose="020B0604020202020204" pitchFamily="34" charset="0"/>
              <a:buChar char="•"/>
            </a:pPr>
            <a:r>
              <a:rPr lang="en-CA" dirty="0" smtClean="0"/>
              <a:t>Your </a:t>
            </a:r>
            <a:r>
              <a:rPr lang="en-CA" dirty="0"/>
              <a:t>gown will protect your clothing and forearms from contamination by germs that may cause illness</a:t>
            </a:r>
            <a:r>
              <a:rPr lang="en-CA" dirty="0" smtClean="0"/>
              <a:t>.</a:t>
            </a:r>
          </a:p>
          <a:p>
            <a:pPr marL="271463" indent="-180975">
              <a:buFont typeface="Arial" panose="020B0604020202020204" pitchFamily="34" charset="0"/>
              <a:buChar char="•"/>
            </a:pPr>
            <a:r>
              <a:rPr lang="en-CA" dirty="0" smtClean="0"/>
              <a:t>We will be using single use gowns, therefore they MUST be discarded into the garbage can.</a:t>
            </a:r>
            <a:endParaRPr lang="en-CA" dirty="0"/>
          </a:p>
          <a:p>
            <a:pPr marL="271463" indent="-180975">
              <a:buFont typeface="Arial" panose="020B0604020202020204" pitchFamily="34" charset="0"/>
              <a:buChar char="•"/>
            </a:pPr>
            <a:endParaRPr lang="en-CA" dirty="0" smtClean="0"/>
          </a:p>
          <a:p>
            <a:pPr marL="271463" indent="-180975">
              <a:buFont typeface="Arial" panose="020B0604020202020204" pitchFamily="34" charset="0"/>
              <a:buChar char="•"/>
            </a:pPr>
            <a:r>
              <a:rPr lang="en-CA" dirty="0" smtClean="0"/>
              <a:t>NOTE: you cannot reuse a gown. It must be removed before caring for the next patient.</a:t>
            </a:r>
            <a:endParaRPr lang="en-CA" dirty="0"/>
          </a:p>
          <a:p>
            <a:endParaRPr lang="en-CA" dirty="0"/>
          </a:p>
        </p:txBody>
      </p:sp>
      <p:sp>
        <p:nvSpPr>
          <p:cNvPr id="5" name="Text Placeholder 4"/>
          <p:cNvSpPr>
            <a:spLocks noGrp="1"/>
          </p:cNvSpPr>
          <p:nvPr>
            <p:ph type="body" sz="quarter" idx="3"/>
          </p:nvPr>
        </p:nvSpPr>
        <p:spPr/>
        <p:txBody>
          <a:bodyPr/>
          <a:lstStyle/>
          <a:p>
            <a:endParaRPr lang="en-CA"/>
          </a:p>
        </p:txBody>
      </p:sp>
      <p:sp>
        <p:nvSpPr>
          <p:cNvPr id="7" name="Slide Number Placeholder 6"/>
          <p:cNvSpPr>
            <a:spLocks noGrp="1"/>
          </p:cNvSpPr>
          <p:nvPr>
            <p:ph type="sldNum" sz="quarter" idx="12"/>
          </p:nvPr>
        </p:nvSpPr>
        <p:spPr/>
        <p:txBody>
          <a:bodyPr/>
          <a:lstStyle/>
          <a:p>
            <a:fld id="{C85163B1-B462-4D21-B067-D117512AAFD1}" type="slidenum">
              <a:rPr lang="en-CA" smtClean="0"/>
              <a:t>68</a:t>
            </a:fld>
            <a:endParaRPr lang="en-CA"/>
          </a:p>
        </p:txBody>
      </p:sp>
      <p:pic>
        <p:nvPicPr>
          <p:cNvPr id="8" name="Content Placeholder 7"/>
          <p:cNvPicPr>
            <a:picLocks noGrp="1" noChangeAspect="1"/>
          </p:cNvPicPr>
          <p:nvPr>
            <p:ph sz="quarter" idx="4"/>
          </p:nvPr>
        </p:nvPicPr>
        <p:blipFill>
          <a:blip r:embed="rId3"/>
          <a:stretch>
            <a:fillRect/>
          </a:stretch>
        </p:blipFill>
        <p:spPr>
          <a:xfrm>
            <a:off x="6384374" y="159846"/>
            <a:ext cx="3248175" cy="5801217"/>
          </a:xfrm>
          <a:prstGeom prst="rect">
            <a:avLst/>
          </a:prstGeom>
        </p:spPr>
      </p:pic>
      <p:sp>
        <p:nvSpPr>
          <p:cNvPr id="9" name="Rectangle 8"/>
          <p:cNvSpPr/>
          <p:nvPr/>
        </p:nvSpPr>
        <p:spPr>
          <a:xfrm>
            <a:off x="1240627" y="6027746"/>
            <a:ext cx="9771707" cy="355803"/>
          </a:xfrm>
          <a:prstGeom prst="rect">
            <a:avLst/>
          </a:prstGeom>
        </p:spPr>
        <p:txBody>
          <a:bodyPr wrap="square">
            <a:spAutoFit/>
          </a:bodyPr>
          <a:lstStyle/>
          <a:p>
            <a:pPr>
              <a:lnSpc>
                <a:spcPct val="107000"/>
              </a:lnSpc>
              <a:spcAft>
                <a:spcPts val="800"/>
              </a:spcAft>
            </a:pPr>
            <a:r>
              <a:rPr lang="en-CA" sz="1600" dirty="0">
                <a:latin typeface="Calibri" panose="020F0502020204030204" pitchFamily="34" charset="0"/>
                <a:ea typeface="Calibri" panose="020F0502020204030204" pitchFamily="34" charset="0"/>
                <a:cs typeface="Times New Roman" panose="02020603050405020304" pitchFamily="18" charset="0"/>
              </a:rPr>
              <a:t>Adapted from AHS (2014). Putting on (Donning) Personal Protective Equipment (PPE)</a:t>
            </a:r>
          </a:p>
        </p:txBody>
      </p:sp>
    </p:spTree>
    <p:extLst>
      <p:ext uri="{BB962C8B-B14F-4D97-AF65-F5344CB8AC3E}">
        <p14:creationId xmlns:p14="http://schemas.microsoft.com/office/powerpoint/2010/main" val="13812430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Gown</a:t>
            </a:r>
            <a:endParaRPr lang="en-CA" dirty="0"/>
          </a:p>
        </p:txBody>
      </p:sp>
      <p:sp>
        <p:nvSpPr>
          <p:cNvPr id="4" name="Content Placeholder 3"/>
          <p:cNvSpPr>
            <a:spLocks noGrp="1"/>
          </p:cNvSpPr>
          <p:nvPr>
            <p:ph sz="half" idx="2"/>
          </p:nvPr>
        </p:nvSpPr>
        <p:spPr/>
        <p:txBody>
          <a:bodyPr/>
          <a:lstStyle/>
          <a:p>
            <a:pPr marL="265113" indent="-179388">
              <a:buFont typeface="Arial" panose="020B0604020202020204" pitchFamily="34" charset="0"/>
              <a:buChar char="•"/>
            </a:pPr>
            <a:r>
              <a:rPr lang="en-CA" dirty="0"/>
              <a:t>If left untied the gown may unexpectedly open and your clothing could become contaminated. </a:t>
            </a:r>
            <a:endParaRPr lang="en-CA" dirty="0" smtClean="0"/>
          </a:p>
          <a:p>
            <a:pPr marL="265113" indent="-179388">
              <a:buFont typeface="Arial" panose="020B0604020202020204" pitchFamily="34" charset="0"/>
              <a:buChar char="•"/>
            </a:pPr>
            <a:r>
              <a:rPr lang="en-CA" dirty="0" smtClean="0"/>
              <a:t>When </a:t>
            </a:r>
            <a:r>
              <a:rPr lang="en-CA" dirty="0"/>
              <a:t>fully tied, the gown should stay out of your way and not need adjusting while you use </a:t>
            </a:r>
            <a:r>
              <a:rPr lang="en-CA" dirty="0" smtClean="0"/>
              <a:t>it.</a:t>
            </a:r>
          </a:p>
          <a:p>
            <a:pPr marL="265113" indent="-179388">
              <a:buFont typeface="Arial" panose="020B0604020202020204" pitchFamily="34" charset="0"/>
              <a:buChar char="•"/>
            </a:pPr>
            <a:r>
              <a:rPr lang="en-CA" dirty="0" smtClean="0"/>
              <a:t>Pulling </a:t>
            </a:r>
            <a:r>
              <a:rPr lang="en-CA" dirty="0"/>
              <a:t>your gown over your head risks contaminating your eyes, nose, and mouth.</a:t>
            </a:r>
          </a:p>
        </p:txBody>
      </p:sp>
      <p:sp>
        <p:nvSpPr>
          <p:cNvPr id="6" name="Content Placeholder 5"/>
          <p:cNvSpPr>
            <a:spLocks noGrp="1"/>
          </p:cNvSpPr>
          <p:nvPr>
            <p:ph sz="quarter" idx="4"/>
          </p:nvPr>
        </p:nvSpPr>
        <p:spPr/>
        <p:txBody>
          <a:bodyPr>
            <a:normAutofit lnSpcReduction="10000"/>
          </a:bodyPr>
          <a:lstStyle/>
          <a:p>
            <a:pPr marL="285750" indent="-285750">
              <a:buFont typeface="Arial" panose="020B0604020202020204" pitchFamily="34" charset="0"/>
              <a:buChar char="•"/>
            </a:pPr>
            <a:r>
              <a:rPr lang="en-CA" dirty="0">
                <a:ea typeface="ＭＳ Ｐゴシック" pitchFamily="34" charset="-128"/>
              </a:rPr>
              <a:t>Need to change gown after each client encounter. Don’t want to spread the germs. Need to re assess if next encounter does need a gown or other PPE.</a:t>
            </a:r>
          </a:p>
          <a:p>
            <a:pPr marL="285750" indent="-285750">
              <a:buFont typeface="Arial" panose="020B0604020202020204" pitchFamily="34" charset="0"/>
              <a:buChar char="•"/>
            </a:pPr>
            <a:r>
              <a:rPr lang="en-CA" dirty="0">
                <a:ea typeface="ＭＳ Ｐゴシック" pitchFamily="34" charset="-128"/>
              </a:rPr>
              <a:t>Used during client care activities likely to generate splashes or sprays of blood, body fluids, secretions, or excretions like urine or faces</a:t>
            </a:r>
          </a:p>
          <a:p>
            <a:pPr marL="285750" indent="-285750">
              <a:buFont typeface="Arial" panose="020B0604020202020204" pitchFamily="34" charset="0"/>
              <a:buChar char="•"/>
            </a:pPr>
            <a:r>
              <a:rPr lang="en-CA" dirty="0">
                <a:ea typeface="ＭＳ Ｐゴシック" pitchFamily="34" charset="-128"/>
              </a:rPr>
              <a:t>Worn to protect clothing and arms from contamination (contact, splashes, sprays </a:t>
            </a:r>
            <a:r>
              <a:rPr lang="en-CA" dirty="0" err="1">
                <a:ea typeface="ＭＳ Ｐゴシック" pitchFamily="34" charset="-128"/>
              </a:rPr>
              <a:t>etc</a:t>
            </a:r>
            <a:r>
              <a:rPr lang="en-CA" dirty="0">
                <a:ea typeface="ＭＳ Ｐゴシック" pitchFamily="34" charset="-128"/>
              </a:rPr>
              <a:t>) of blood or body fluids</a:t>
            </a:r>
          </a:p>
        </p:txBody>
      </p:sp>
      <p:sp>
        <p:nvSpPr>
          <p:cNvPr id="7" name="Slide Number Placeholder 6"/>
          <p:cNvSpPr>
            <a:spLocks noGrp="1"/>
          </p:cNvSpPr>
          <p:nvPr>
            <p:ph type="sldNum" sz="quarter" idx="12"/>
          </p:nvPr>
        </p:nvSpPr>
        <p:spPr/>
        <p:txBody>
          <a:bodyPr/>
          <a:lstStyle/>
          <a:p>
            <a:fld id="{C85163B1-B462-4D21-B067-D117512AAFD1}" type="slidenum">
              <a:rPr lang="en-CA" smtClean="0"/>
              <a:t>69</a:t>
            </a:fld>
            <a:endParaRPr lang="en-CA"/>
          </a:p>
        </p:txBody>
      </p:sp>
    </p:spTree>
    <p:extLst>
      <p:ext uri="{BB962C8B-B14F-4D97-AF65-F5344CB8AC3E}">
        <p14:creationId xmlns:p14="http://schemas.microsoft.com/office/powerpoint/2010/main" val="3526674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Etiology</a:t>
            </a:r>
            <a:br>
              <a:rPr lang="en-CA" dirty="0" smtClean="0"/>
            </a:br>
            <a:r>
              <a:rPr lang="en-CA" dirty="0" smtClean="0"/>
              <a:t>Human Coronaviruses</a:t>
            </a:r>
            <a:endParaRPr lang="en-CA" dirty="0"/>
          </a:p>
        </p:txBody>
      </p:sp>
      <p:sp>
        <p:nvSpPr>
          <p:cNvPr id="3" name="Content Placeholder 2"/>
          <p:cNvSpPr>
            <a:spLocks noGrp="1"/>
          </p:cNvSpPr>
          <p:nvPr>
            <p:ph sz="half" idx="1"/>
          </p:nvPr>
        </p:nvSpPr>
        <p:spPr>
          <a:xfrm>
            <a:off x="1097279" y="1575304"/>
            <a:ext cx="5120640" cy="4447267"/>
          </a:xfrm>
        </p:spPr>
        <p:txBody>
          <a:bodyPr>
            <a:normAutofit fontScale="92500" lnSpcReduction="10000"/>
          </a:bodyPr>
          <a:lstStyle/>
          <a:p>
            <a:endParaRPr lang="en-CA" dirty="0"/>
          </a:p>
          <a:p>
            <a:pPr marL="180975" indent="-180975">
              <a:buFont typeface="Arial" panose="020B0604020202020204" pitchFamily="34" charset="0"/>
              <a:buChar char="•"/>
            </a:pPr>
            <a:r>
              <a:rPr lang="en-CA" sz="2400" dirty="0" smtClean="0"/>
              <a:t>Human Coronaviruses</a:t>
            </a:r>
          </a:p>
          <a:p>
            <a:pPr marL="473583" lvl="1" indent="-180975">
              <a:buFont typeface="Arial" panose="020B0604020202020204" pitchFamily="34" charset="0"/>
              <a:buChar char="•"/>
            </a:pPr>
            <a:r>
              <a:rPr lang="en-CA" sz="2200" dirty="0" smtClean="0"/>
              <a:t>Enveloped</a:t>
            </a:r>
          </a:p>
          <a:p>
            <a:pPr marL="473583" lvl="1" indent="-180975">
              <a:buFont typeface="Arial" panose="020B0604020202020204" pitchFamily="34" charset="0"/>
              <a:buChar char="•"/>
            </a:pPr>
            <a:r>
              <a:rPr lang="en-CA" sz="2200" dirty="0" smtClean="0"/>
              <a:t>RNA viruses that are part of the </a:t>
            </a:r>
            <a:r>
              <a:rPr lang="en-CA" sz="2200" i="1" dirty="0" err="1" smtClean="0"/>
              <a:t>Coronaviridae</a:t>
            </a:r>
            <a:r>
              <a:rPr lang="en-CA" sz="2200" dirty="0" smtClean="0"/>
              <a:t> Family</a:t>
            </a:r>
          </a:p>
          <a:p>
            <a:pPr marL="180975" indent="-180975">
              <a:buFont typeface="Arial" panose="020B0604020202020204" pitchFamily="34" charset="0"/>
              <a:buChar char="•"/>
            </a:pPr>
            <a:endParaRPr lang="en-CA" sz="2400" dirty="0" smtClean="0"/>
          </a:p>
          <a:p>
            <a:pPr marL="180975" indent="-180975">
              <a:buFont typeface="Arial" panose="020B0604020202020204" pitchFamily="34" charset="0"/>
              <a:buChar char="•"/>
            </a:pPr>
            <a:r>
              <a:rPr lang="en-CA" sz="2400" dirty="0" smtClean="0"/>
              <a:t>7 are known </a:t>
            </a:r>
            <a:r>
              <a:rPr lang="en-CA" sz="2400" dirty="0"/>
              <a:t>to cause illness in humans</a:t>
            </a:r>
          </a:p>
          <a:p>
            <a:pPr marL="363855" lvl="3" indent="-180975">
              <a:buFont typeface="Arial" panose="020B0604020202020204" pitchFamily="34" charset="0"/>
              <a:buChar char="•"/>
            </a:pPr>
            <a:r>
              <a:rPr lang="en-CA" sz="2200" dirty="0"/>
              <a:t>4 cause minor respiratory </a:t>
            </a:r>
            <a:r>
              <a:rPr lang="en-CA" sz="2200" dirty="0" smtClean="0"/>
              <a:t>symptoms</a:t>
            </a:r>
          </a:p>
          <a:p>
            <a:pPr marL="546735" lvl="4" indent="-180975">
              <a:buFont typeface="Arial" panose="020B0604020202020204" pitchFamily="34" charset="0"/>
              <a:buChar char="•"/>
            </a:pPr>
            <a:r>
              <a:rPr lang="en-CA" sz="2200" dirty="0" smtClean="0"/>
              <a:t>Coronavirus 229E, NL63, OC43, or HKU1</a:t>
            </a:r>
            <a:endParaRPr lang="en-CA" sz="2200" dirty="0"/>
          </a:p>
          <a:p>
            <a:pPr marL="363855" lvl="3" indent="-180975">
              <a:buFont typeface="Arial" panose="020B0604020202020204" pitchFamily="34" charset="0"/>
              <a:buChar char="•"/>
            </a:pPr>
            <a:r>
              <a:rPr lang="en-CA" sz="2200" dirty="0"/>
              <a:t>2</a:t>
            </a:r>
            <a:r>
              <a:rPr lang="en-CA" sz="2200" dirty="0" smtClean="0"/>
              <a:t> </a:t>
            </a:r>
            <a:r>
              <a:rPr lang="en-CA" sz="2200" dirty="0"/>
              <a:t>cause life threatening disease</a:t>
            </a:r>
          </a:p>
          <a:p>
            <a:pPr marL="531167" lvl="5" indent="-180975">
              <a:buFont typeface="Arial" panose="020B0604020202020204" pitchFamily="34" charset="0"/>
              <a:buChar char="•"/>
            </a:pPr>
            <a:r>
              <a:rPr lang="en-CA" sz="2200" dirty="0"/>
              <a:t>SARS </a:t>
            </a:r>
            <a:r>
              <a:rPr lang="en-CA" sz="2200" dirty="0" err="1"/>
              <a:t>CoV</a:t>
            </a:r>
            <a:endParaRPr lang="en-CA" sz="2200" dirty="0"/>
          </a:p>
          <a:p>
            <a:pPr marL="531167" lvl="5" indent="-180975">
              <a:buFont typeface="Arial" panose="020B0604020202020204" pitchFamily="34" charset="0"/>
              <a:buChar char="•"/>
            </a:pPr>
            <a:r>
              <a:rPr lang="en-CA" sz="2200" dirty="0"/>
              <a:t>MERS </a:t>
            </a:r>
            <a:r>
              <a:rPr lang="en-CA" sz="2200" dirty="0" err="1"/>
              <a:t>CoV</a:t>
            </a:r>
            <a:endParaRPr lang="en-CA" sz="2200" dirty="0"/>
          </a:p>
          <a:p>
            <a:pPr marL="531167" lvl="5" indent="-180975">
              <a:buFont typeface="Arial" panose="020B0604020202020204" pitchFamily="34" charset="0"/>
              <a:buChar char="•"/>
            </a:pPr>
            <a:endParaRPr lang="en-CA" sz="2200" dirty="0"/>
          </a:p>
          <a:p>
            <a:endParaRPr lang="en-CA" dirty="0"/>
          </a:p>
        </p:txBody>
      </p:sp>
      <p:sp>
        <p:nvSpPr>
          <p:cNvPr id="4" name="Content Placeholder 3"/>
          <p:cNvSpPr>
            <a:spLocks noGrp="1"/>
          </p:cNvSpPr>
          <p:nvPr>
            <p:ph sz="half" idx="2"/>
          </p:nvPr>
        </p:nvSpPr>
        <p:spPr>
          <a:xfrm>
            <a:off x="6426925" y="1696856"/>
            <a:ext cx="5316195" cy="4366220"/>
          </a:xfrm>
        </p:spPr>
        <p:txBody>
          <a:bodyPr>
            <a:normAutofit fontScale="92500" lnSpcReduction="10000"/>
          </a:bodyPr>
          <a:lstStyle/>
          <a:p>
            <a:pPr marL="180975" indent="-180975">
              <a:buFont typeface="Arial" panose="020B0604020202020204" pitchFamily="34" charset="0"/>
              <a:buChar char="•"/>
            </a:pPr>
            <a:endParaRPr lang="en-CA" sz="2200" dirty="0" smtClean="0"/>
          </a:p>
          <a:p>
            <a:pPr marL="180975" indent="-180975">
              <a:buFont typeface="Arial" panose="020B0604020202020204" pitchFamily="34" charset="0"/>
              <a:buChar char="•"/>
            </a:pPr>
            <a:r>
              <a:rPr lang="en-CA" sz="2400" dirty="0" smtClean="0"/>
              <a:t>Cause </a:t>
            </a:r>
            <a:r>
              <a:rPr lang="en-CA" sz="2400" dirty="0"/>
              <a:t>respiratory illness in people</a:t>
            </a:r>
          </a:p>
          <a:p>
            <a:pPr marL="363855" lvl="3" indent="-180975">
              <a:buFont typeface="Arial" panose="020B0604020202020204" pitchFamily="34" charset="0"/>
              <a:buChar char="•"/>
            </a:pPr>
            <a:r>
              <a:rPr lang="en-CA" sz="2200" dirty="0"/>
              <a:t>Mild common colds to severe pneumonias</a:t>
            </a:r>
          </a:p>
          <a:p>
            <a:pPr marL="363855" lvl="3" indent="-180975">
              <a:buFont typeface="Arial" panose="020B0604020202020204" pitchFamily="34" charset="0"/>
              <a:buChar char="•"/>
            </a:pPr>
            <a:r>
              <a:rPr lang="en-CA" sz="2200" dirty="0"/>
              <a:t>Some spread easily between people, while others do not</a:t>
            </a:r>
          </a:p>
          <a:p>
            <a:pPr marL="363855" lvl="3" indent="-180975">
              <a:buFont typeface="Arial" panose="020B0604020202020204" pitchFamily="34" charset="0"/>
              <a:buChar char="•"/>
            </a:pPr>
            <a:r>
              <a:rPr lang="en-CA" sz="2200" dirty="0" smtClean="0"/>
              <a:t>Some </a:t>
            </a:r>
            <a:r>
              <a:rPr lang="en-CA" sz="2200" dirty="0"/>
              <a:t>cause no illness in people</a:t>
            </a:r>
          </a:p>
          <a:p>
            <a:pPr marL="180975" indent="-180975">
              <a:buFont typeface="Arial" panose="020B0604020202020204" pitchFamily="34" charset="0"/>
              <a:buChar char="•"/>
            </a:pPr>
            <a:r>
              <a:rPr lang="en-CA" sz="2400" dirty="0" smtClean="0"/>
              <a:t>Other Coronaviruses </a:t>
            </a:r>
            <a:r>
              <a:rPr lang="en-CA" sz="2400" dirty="0"/>
              <a:t>cause illness in animals only</a:t>
            </a:r>
          </a:p>
          <a:p>
            <a:pPr marL="363855" lvl="2" indent="-180975">
              <a:buFont typeface="Arial" panose="020B0604020202020204" pitchFamily="34" charset="0"/>
              <a:buChar char="•"/>
            </a:pPr>
            <a:endParaRPr lang="en-CA" sz="2200" dirty="0"/>
          </a:p>
          <a:p>
            <a:endParaRPr lang="en-CA" dirty="0"/>
          </a:p>
        </p:txBody>
      </p:sp>
      <p:sp>
        <p:nvSpPr>
          <p:cNvPr id="6" name="Slide Number Placeholder 5"/>
          <p:cNvSpPr>
            <a:spLocks noGrp="1"/>
          </p:cNvSpPr>
          <p:nvPr>
            <p:ph type="sldNum" sz="quarter" idx="12"/>
          </p:nvPr>
        </p:nvSpPr>
        <p:spPr/>
        <p:txBody>
          <a:bodyPr/>
          <a:lstStyle/>
          <a:p>
            <a:fld id="{C85163B1-B462-4D21-B067-D117512AAFD1}" type="slidenum">
              <a:rPr lang="en-CA" smtClean="0"/>
              <a:t>7</a:t>
            </a:fld>
            <a:endParaRPr lang="en-CA"/>
          </a:p>
        </p:txBody>
      </p:sp>
      <p:sp>
        <p:nvSpPr>
          <p:cNvPr id="7" name="TextBox 6"/>
          <p:cNvSpPr txBox="1"/>
          <p:nvPr/>
        </p:nvSpPr>
        <p:spPr>
          <a:xfrm>
            <a:off x="1097279" y="6022571"/>
            <a:ext cx="9327975" cy="584775"/>
          </a:xfrm>
          <a:prstGeom prst="rect">
            <a:avLst/>
          </a:prstGeom>
          <a:noFill/>
        </p:spPr>
        <p:txBody>
          <a:bodyPr wrap="square" rtlCol="0">
            <a:spAutoFit/>
          </a:bodyPr>
          <a:lstStyle/>
          <a:p>
            <a:r>
              <a:rPr lang="en-CA" sz="1600" dirty="0" smtClean="0"/>
              <a:t>Source: Centers for Disease Control (February 2020) Frequently Asked Questions and Answers </a:t>
            </a:r>
          </a:p>
          <a:p>
            <a:r>
              <a:rPr lang="en-CA" sz="1600" dirty="0" smtClean="0"/>
              <a:t>	</a:t>
            </a:r>
            <a:endParaRPr lang="en-CA" sz="1600" dirty="0"/>
          </a:p>
        </p:txBody>
      </p:sp>
    </p:spTree>
    <p:extLst>
      <p:ext uri="{BB962C8B-B14F-4D97-AF65-F5344CB8AC3E}">
        <p14:creationId xmlns:p14="http://schemas.microsoft.com/office/powerpoint/2010/main" val="8835387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Gown</a:t>
            </a:r>
            <a:endParaRPr lang="en-CA" dirty="0"/>
          </a:p>
        </p:txBody>
      </p:sp>
      <p:sp>
        <p:nvSpPr>
          <p:cNvPr id="4" name="Content Placeholder 3"/>
          <p:cNvSpPr>
            <a:spLocks noGrp="1"/>
          </p:cNvSpPr>
          <p:nvPr>
            <p:ph sz="half" idx="2"/>
          </p:nvPr>
        </p:nvSpPr>
        <p:spPr>
          <a:xfrm>
            <a:off x="1097279" y="2015666"/>
            <a:ext cx="6525569" cy="3378200"/>
          </a:xfrm>
        </p:spPr>
        <p:txBody>
          <a:bodyPr/>
          <a:lstStyle/>
          <a:p>
            <a:r>
              <a:rPr lang="en-CA" b="1" dirty="0">
                <a:ea typeface="ＭＳ Ｐゴシック" pitchFamily="34" charset="-128"/>
              </a:rPr>
              <a:t>Gowns should:</a:t>
            </a:r>
          </a:p>
          <a:p>
            <a:pPr marL="265113" indent="-179388">
              <a:buFont typeface="Arial" panose="020B0604020202020204" pitchFamily="34" charset="0"/>
              <a:buChar char="•"/>
            </a:pPr>
            <a:r>
              <a:rPr lang="en-CA" dirty="0">
                <a:ea typeface="ＭＳ Ｐゴシック" pitchFamily="34" charset="-128"/>
              </a:rPr>
              <a:t>Fully cover your body (down to the </a:t>
            </a:r>
            <a:r>
              <a:rPr lang="en-CA" dirty="0" smtClean="0">
                <a:ea typeface="ＭＳ Ｐゴシック" pitchFamily="34" charset="-128"/>
              </a:rPr>
              <a:t>knees)</a:t>
            </a:r>
          </a:p>
          <a:p>
            <a:pPr marL="265113" indent="-179388">
              <a:buFont typeface="Arial" panose="020B0604020202020204" pitchFamily="34" charset="0"/>
              <a:buChar char="•"/>
            </a:pPr>
            <a:r>
              <a:rPr lang="en-CA" dirty="0" smtClean="0">
                <a:ea typeface="ＭＳ Ｐゴシック" pitchFamily="34" charset="-128"/>
              </a:rPr>
              <a:t>Fit </a:t>
            </a:r>
            <a:r>
              <a:rPr lang="en-CA" dirty="0">
                <a:ea typeface="ＭＳ Ｐゴシック" pitchFamily="34" charset="-128"/>
              </a:rPr>
              <a:t>comfortably over the </a:t>
            </a:r>
            <a:r>
              <a:rPr lang="en-CA" dirty="0" smtClean="0">
                <a:ea typeface="ＭＳ Ｐゴシック" pitchFamily="34" charset="-128"/>
              </a:rPr>
              <a:t>body</a:t>
            </a:r>
          </a:p>
          <a:p>
            <a:pPr marL="265113" indent="-179388">
              <a:buFont typeface="Arial" panose="020B0604020202020204" pitchFamily="34" charset="0"/>
              <a:buChar char="•"/>
            </a:pPr>
            <a:r>
              <a:rPr lang="en-CA" dirty="0" smtClean="0">
                <a:ea typeface="ＭＳ Ｐゴシック" pitchFamily="34" charset="-128"/>
              </a:rPr>
              <a:t>Tie </a:t>
            </a:r>
            <a:r>
              <a:rPr lang="en-CA" dirty="0">
                <a:ea typeface="ＭＳ Ｐゴシック" pitchFamily="34" charset="-128"/>
              </a:rPr>
              <a:t>at the </a:t>
            </a:r>
            <a:r>
              <a:rPr lang="en-CA" dirty="0" smtClean="0">
                <a:ea typeface="ＭＳ Ｐゴシック" pitchFamily="34" charset="-128"/>
              </a:rPr>
              <a:t>back</a:t>
            </a:r>
          </a:p>
          <a:p>
            <a:pPr marL="265113" indent="-179388">
              <a:buFont typeface="Arial" panose="020B0604020202020204" pitchFamily="34" charset="0"/>
              <a:buChar char="•"/>
            </a:pPr>
            <a:r>
              <a:rPr lang="en-CA" dirty="0" smtClean="0">
                <a:ea typeface="ＭＳ Ｐゴシック" pitchFamily="34" charset="-128"/>
              </a:rPr>
              <a:t>Have </a:t>
            </a:r>
            <a:r>
              <a:rPr lang="en-CA" dirty="0">
                <a:ea typeface="ＭＳ Ｐゴシック" pitchFamily="34" charset="-128"/>
              </a:rPr>
              <a:t>long sleeves that fit snugly at the wrists</a:t>
            </a:r>
          </a:p>
          <a:p>
            <a:pPr marL="265113" indent="-179388"/>
            <a:endParaRPr lang="en-CA" dirty="0" smtClean="0">
              <a:ea typeface="ＭＳ Ｐゴシック" pitchFamily="34" charset="-128"/>
            </a:endParaRPr>
          </a:p>
          <a:p>
            <a:pPr marL="265113" indent="-179388"/>
            <a:r>
              <a:rPr lang="en-CA" b="1" dirty="0" err="1" smtClean="0">
                <a:ea typeface="ＭＳ Ｐゴシック" pitchFamily="34" charset="-128"/>
              </a:rPr>
              <a:t>REMEMBER:Do</a:t>
            </a:r>
            <a:r>
              <a:rPr lang="en-CA" b="1" dirty="0" smtClean="0">
                <a:ea typeface="ＭＳ Ｐゴシック" pitchFamily="34" charset="-128"/>
              </a:rPr>
              <a:t> </a:t>
            </a:r>
            <a:r>
              <a:rPr lang="en-CA" b="1" dirty="0">
                <a:ea typeface="ＭＳ Ｐゴシック" pitchFamily="34" charset="-128"/>
              </a:rPr>
              <a:t>NOT reuse disposable gowns.</a:t>
            </a:r>
          </a:p>
          <a:p>
            <a:endParaRPr lang="en-CA" dirty="0"/>
          </a:p>
        </p:txBody>
      </p:sp>
      <p:sp>
        <p:nvSpPr>
          <p:cNvPr id="7" name="Slide Number Placeholder 6"/>
          <p:cNvSpPr>
            <a:spLocks noGrp="1"/>
          </p:cNvSpPr>
          <p:nvPr>
            <p:ph type="sldNum" sz="quarter" idx="12"/>
          </p:nvPr>
        </p:nvSpPr>
        <p:spPr/>
        <p:txBody>
          <a:bodyPr/>
          <a:lstStyle/>
          <a:p>
            <a:fld id="{C85163B1-B462-4D21-B067-D117512AAFD1}" type="slidenum">
              <a:rPr lang="en-CA" smtClean="0"/>
              <a:t>70</a:t>
            </a:fld>
            <a:endParaRPr lang="en-CA"/>
          </a:p>
        </p:txBody>
      </p:sp>
    </p:spTree>
    <p:extLst>
      <p:ext uri="{BB962C8B-B14F-4D97-AF65-F5344CB8AC3E}">
        <p14:creationId xmlns:p14="http://schemas.microsoft.com/office/powerpoint/2010/main" val="32743337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Donning PPE</a:t>
            </a:r>
          </a:p>
        </p:txBody>
      </p:sp>
      <p:sp>
        <p:nvSpPr>
          <p:cNvPr id="5" name="Text Placeholder 4"/>
          <p:cNvSpPr>
            <a:spLocks noGrp="1"/>
          </p:cNvSpPr>
          <p:nvPr>
            <p:ph type="body" sz="quarter" idx="3"/>
          </p:nvPr>
        </p:nvSpPr>
        <p:spPr/>
        <p:txBody>
          <a:bodyPr/>
          <a:lstStyle/>
          <a:p>
            <a:endParaRPr lang="en-CA"/>
          </a:p>
        </p:txBody>
      </p:sp>
      <p:sp>
        <p:nvSpPr>
          <p:cNvPr id="6" name="Content Placeholder 5"/>
          <p:cNvSpPr>
            <a:spLocks noGrp="1"/>
          </p:cNvSpPr>
          <p:nvPr>
            <p:ph sz="quarter" idx="4"/>
          </p:nvPr>
        </p:nvSpPr>
        <p:spPr>
          <a:xfrm>
            <a:off x="1097280" y="1890398"/>
            <a:ext cx="4051663" cy="3917098"/>
          </a:xfrm>
        </p:spPr>
        <p:txBody>
          <a:bodyPr>
            <a:noAutofit/>
          </a:bodyPr>
          <a:lstStyle/>
          <a:p>
            <a:pPr marL="271463" indent="-180975">
              <a:buFont typeface="Arial" panose="020B0604020202020204" pitchFamily="34" charset="0"/>
              <a:buChar char="•"/>
            </a:pPr>
            <a:r>
              <a:rPr lang="en-CA" dirty="0" smtClean="0"/>
              <a:t>Always don the procedure mask first before donning eye protection.</a:t>
            </a:r>
            <a:endParaRPr lang="en-CA" dirty="0"/>
          </a:p>
          <a:p>
            <a:pPr marL="271463" indent="-180975">
              <a:buFont typeface="Arial" panose="020B0604020202020204" pitchFamily="34" charset="0"/>
              <a:buChar char="•"/>
            </a:pPr>
            <a:r>
              <a:rPr lang="en-CA" dirty="0" smtClean="0"/>
              <a:t>The mask will protect your nose and mouth from splashes and sprays of blood and body fluids.</a:t>
            </a:r>
          </a:p>
          <a:p>
            <a:pPr marL="271463" indent="-180975">
              <a:buFont typeface="Arial" panose="020B0604020202020204" pitchFamily="34" charset="0"/>
              <a:buChar char="•"/>
            </a:pPr>
            <a:r>
              <a:rPr lang="en-CA" dirty="0" smtClean="0"/>
              <a:t>It is also used for respiratory etiquette to contain droplets from symptomatic patients</a:t>
            </a:r>
          </a:p>
          <a:p>
            <a:pPr marL="271463" indent="-180975"/>
            <a:endParaRPr lang="en-CA" dirty="0"/>
          </a:p>
          <a:p>
            <a:pPr marL="271463" indent="-180975"/>
            <a:r>
              <a:rPr lang="en-CA" dirty="0" smtClean="0"/>
              <a:t>NOTE: Always change your mask when it becomes moist</a:t>
            </a:r>
            <a:endParaRPr lang="en-CA" dirty="0"/>
          </a:p>
        </p:txBody>
      </p:sp>
      <p:sp>
        <p:nvSpPr>
          <p:cNvPr id="7" name="Slide Number Placeholder 6"/>
          <p:cNvSpPr>
            <a:spLocks noGrp="1"/>
          </p:cNvSpPr>
          <p:nvPr>
            <p:ph type="sldNum" sz="quarter" idx="12"/>
          </p:nvPr>
        </p:nvSpPr>
        <p:spPr/>
        <p:txBody>
          <a:bodyPr/>
          <a:lstStyle/>
          <a:p>
            <a:fld id="{C85163B1-B462-4D21-B067-D117512AAFD1}" type="slidenum">
              <a:rPr lang="en-CA" smtClean="0"/>
              <a:t>71</a:t>
            </a:fld>
            <a:endParaRPr lang="en-CA"/>
          </a:p>
        </p:txBody>
      </p:sp>
      <p:pic>
        <p:nvPicPr>
          <p:cNvPr id="8" name="Content Placeholder 7"/>
          <p:cNvPicPr>
            <a:picLocks noGrp="1" noChangeAspect="1"/>
          </p:cNvPicPr>
          <p:nvPr>
            <p:ph sz="half" idx="2"/>
          </p:nvPr>
        </p:nvPicPr>
        <p:blipFill>
          <a:blip r:embed="rId3"/>
          <a:stretch>
            <a:fillRect/>
          </a:stretch>
        </p:blipFill>
        <p:spPr>
          <a:xfrm>
            <a:off x="5420694" y="640397"/>
            <a:ext cx="5617811" cy="5167099"/>
          </a:xfrm>
          <a:prstGeom prst="rect">
            <a:avLst/>
          </a:prstGeom>
        </p:spPr>
      </p:pic>
      <p:sp>
        <p:nvSpPr>
          <p:cNvPr id="9" name="Rectangle 8"/>
          <p:cNvSpPr/>
          <p:nvPr/>
        </p:nvSpPr>
        <p:spPr>
          <a:xfrm>
            <a:off x="1149186" y="5960534"/>
            <a:ext cx="9771707" cy="355803"/>
          </a:xfrm>
          <a:prstGeom prst="rect">
            <a:avLst/>
          </a:prstGeom>
        </p:spPr>
        <p:txBody>
          <a:bodyPr wrap="square">
            <a:spAutoFit/>
          </a:bodyPr>
          <a:lstStyle/>
          <a:p>
            <a:pPr>
              <a:lnSpc>
                <a:spcPct val="107000"/>
              </a:lnSpc>
              <a:spcAft>
                <a:spcPts val="800"/>
              </a:spcAft>
            </a:pPr>
            <a:r>
              <a:rPr lang="en-CA" sz="1600" dirty="0">
                <a:latin typeface="Calibri" panose="020F0502020204030204" pitchFamily="34" charset="0"/>
                <a:ea typeface="Calibri" panose="020F0502020204030204" pitchFamily="34" charset="0"/>
                <a:cs typeface="Times New Roman" panose="02020603050405020304" pitchFamily="18" charset="0"/>
              </a:rPr>
              <a:t>Adapted from AHS (2014). Putting on (Donning) Personal Protective Equipment (PPE)</a:t>
            </a:r>
          </a:p>
        </p:txBody>
      </p:sp>
    </p:spTree>
    <p:extLst>
      <p:ext uri="{BB962C8B-B14F-4D97-AF65-F5344CB8AC3E}">
        <p14:creationId xmlns:p14="http://schemas.microsoft.com/office/powerpoint/2010/main" val="36716843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Donning PPE</a:t>
            </a:r>
            <a:endParaRPr lang="en-CA" dirty="0"/>
          </a:p>
        </p:txBody>
      </p:sp>
      <p:sp>
        <p:nvSpPr>
          <p:cNvPr id="4" name="Content Placeholder 3"/>
          <p:cNvSpPr>
            <a:spLocks noGrp="1"/>
          </p:cNvSpPr>
          <p:nvPr>
            <p:ph sz="half" idx="2"/>
          </p:nvPr>
        </p:nvSpPr>
        <p:spPr>
          <a:xfrm>
            <a:off x="1097280" y="2055137"/>
            <a:ext cx="4937760" cy="3905397"/>
          </a:xfrm>
        </p:spPr>
        <p:txBody>
          <a:bodyPr/>
          <a:lstStyle/>
          <a:p>
            <a:pPr marL="271463" indent="-271463">
              <a:buFont typeface="Arial" panose="020B0604020202020204" pitchFamily="34" charset="0"/>
              <a:buChar char="•"/>
            </a:pPr>
            <a:r>
              <a:rPr lang="en-CA" dirty="0" smtClean="0"/>
              <a:t>Eye protection can be reusable or single use.  Ensure you know what type you have in your facility.</a:t>
            </a:r>
          </a:p>
          <a:p>
            <a:pPr marL="271463" indent="-271463">
              <a:buFont typeface="Arial" panose="020B0604020202020204" pitchFamily="34" charset="0"/>
              <a:buChar char="•"/>
            </a:pPr>
            <a:r>
              <a:rPr lang="en-CA" dirty="0" smtClean="0"/>
              <a:t>Reusable eye protection must be cleaned and disinfected after completing the required task</a:t>
            </a:r>
          </a:p>
          <a:p>
            <a:pPr marL="271463" indent="-271463">
              <a:buFont typeface="Arial" panose="020B0604020202020204" pitchFamily="34" charset="0"/>
              <a:buChar char="•"/>
            </a:pPr>
            <a:r>
              <a:rPr lang="en-CA" dirty="0" smtClean="0"/>
              <a:t>It will protect your eyes from potential splashes and spays</a:t>
            </a:r>
          </a:p>
          <a:p>
            <a:pPr marL="271463" indent="-271463">
              <a:buFont typeface="Arial" panose="020B0604020202020204" pitchFamily="34" charset="0"/>
              <a:buChar char="•"/>
            </a:pPr>
            <a:r>
              <a:rPr lang="en-CA" dirty="0" smtClean="0"/>
              <a:t>Regular eye glasses are not considered appropriate eye protection.</a:t>
            </a:r>
            <a:endParaRPr lang="en-CA" dirty="0"/>
          </a:p>
        </p:txBody>
      </p:sp>
      <p:sp>
        <p:nvSpPr>
          <p:cNvPr id="5" name="Text Placeholder 4"/>
          <p:cNvSpPr>
            <a:spLocks noGrp="1"/>
          </p:cNvSpPr>
          <p:nvPr>
            <p:ph type="body" sz="quarter" idx="3"/>
          </p:nvPr>
        </p:nvSpPr>
        <p:spPr/>
        <p:txBody>
          <a:bodyPr/>
          <a:lstStyle/>
          <a:p>
            <a:endParaRPr lang="en-CA"/>
          </a:p>
        </p:txBody>
      </p:sp>
      <p:sp>
        <p:nvSpPr>
          <p:cNvPr id="7" name="Slide Number Placeholder 6"/>
          <p:cNvSpPr>
            <a:spLocks noGrp="1"/>
          </p:cNvSpPr>
          <p:nvPr>
            <p:ph type="sldNum" sz="quarter" idx="12"/>
          </p:nvPr>
        </p:nvSpPr>
        <p:spPr/>
        <p:txBody>
          <a:bodyPr/>
          <a:lstStyle/>
          <a:p>
            <a:fld id="{C85163B1-B462-4D21-B067-D117512AAFD1}" type="slidenum">
              <a:rPr lang="en-CA" smtClean="0"/>
              <a:t>72</a:t>
            </a:fld>
            <a:endParaRPr lang="en-CA"/>
          </a:p>
        </p:txBody>
      </p:sp>
      <p:pic>
        <p:nvPicPr>
          <p:cNvPr id="8" name="Content Placeholder 8"/>
          <p:cNvPicPr>
            <a:picLocks noGrp="1" noChangeAspect="1"/>
          </p:cNvPicPr>
          <p:nvPr>
            <p:ph sz="quarter" idx="4"/>
          </p:nvPr>
        </p:nvPicPr>
        <p:blipFill>
          <a:blip r:embed="rId3"/>
          <a:stretch>
            <a:fillRect/>
          </a:stretch>
        </p:blipFill>
        <p:spPr>
          <a:xfrm>
            <a:off x="6126480" y="806274"/>
            <a:ext cx="5073226" cy="4808537"/>
          </a:xfrm>
          <a:prstGeom prst="rect">
            <a:avLst/>
          </a:prstGeom>
        </p:spPr>
      </p:pic>
      <p:sp>
        <p:nvSpPr>
          <p:cNvPr id="10" name="TextBox 9"/>
          <p:cNvSpPr txBox="1"/>
          <p:nvPr/>
        </p:nvSpPr>
        <p:spPr>
          <a:xfrm>
            <a:off x="1149186" y="5965205"/>
            <a:ext cx="9678155" cy="338554"/>
          </a:xfrm>
          <a:prstGeom prst="rect">
            <a:avLst/>
          </a:prstGeom>
          <a:noFill/>
        </p:spPr>
        <p:txBody>
          <a:bodyPr wrap="square" rtlCol="0">
            <a:spAutoFit/>
          </a:bodyPr>
          <a:lstStyle/>
          <a:p>
            <a:r>
              <a:rPr lang="en-CA" sz="1600" dirty="0" smtClean="0"/>
              <a:t>Source: Alberta Health Services (January 2020). Personal Protective Equipment and You (Learning Module)</a:t>
            </a:r>
            <a:endParaRPr lang="en-CA" sz="1600" dirty="0"/>
          </a:p>
        </p:txBody>
      </p:sp>
    </p:spTree>
    <p:extLst>
      <p:ext uri="{BB962C8B-B14F-4D97-AF65-F5344CB8AC3E}">
        <p14:creationId xmlns:p14="http://schemas.microsoft.com/office/powerpoint/2010/main" val="26027683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Donning PPE</a:t>
            </a:r>
            <a:endParaRPr lang="en-CA" dirty="0"/>
          </a:p>
        </p:txBody>
      </p:sp>
      <p:sp>
        <p:nvSpPr>
          <p:cNvPr id="6" name="Content Placeholder 5"/>
          <p:cNvSpPr>
            <a:spLocks noGrp="1"/>
          </p:cNvSpPr>
          <p:nvPr>
            <p:ph sz="quarter" idx="4"/>
          </p:nvPr>
        </p:nvSpPr>
        <p:spPr>
          <a:xfrm>
            <a:off x="1097280" y="2175140"/>
            <a:ext cx="4937760" cy="3378200"/>
          </a:xfrm>
        </p:spPr>
        <p:txBody>
          <a:bodyPr/>
          <a:lstStyle/>
          <a:p>
            <a:pPr marL="271463" indent="-180975">
              <a:buFont typeface="Arial" panose="020B0604020202020204" pitchFamily="34" charset="0"/>
              <a:buChar char="•"/>
            </a:pPr>
            <a:r>
              <a:rPr lang="en-CA" sz="2200" dirty="0" smtClean="0"/>
              <a:t>Gloves are NEVER to be reused.</a:t>
            </a:r>
          </a:p>
          <a:p>
            <a:pPr marL="271463" indent="-180975">
              <a:buFont typeface="Arial" panose="020B0604020202020204" pitchFamily="34" charset="0"/>
              <a:buChar char="•"/>
            </a:pPr>
            <a:r>
              <a:rPr lang="en-CA" sz="2200" dirty="0" smtClean="0"/>
              <a:t>Alcohol based Hand Rub is not approved for use on gloves</a:t>
            </a:r>
          </a:p>
          <a:p>
            <a:pPr marL="271463" indent="-180975">
              <a:buFont typeface="Arial" panose="020B0604020202020204" pitchFamily="34" charset="0"/>
              <a:buChar char="•"/>
            </a:pPr>
            <a:r>
              <a:rPr lang="en-CA" sz="2200" dirty="0" smtClean="0"/>
              <a:t>Remember to pull the cuffs of the gloves over the cuffs of your gown.</a:t>
            </a:r>
          </a:p>
          <a:p>
            <a:pPr marL="559118" lvl="2" indent="-285750">
              <a:buFont typeface="Arial" panose="020B0604020202020204" pitchFamily="34" charset="0"/>
              <a:buChar char="•"/>
            </a:pPr>
            <a:r>
              <a:rPr lang="en-CA" sz="2000" dirty="0" smtClean="0"/>
              <a:t>Exposed skin is unprotected skin</a:t>
            </a:r>
            <a:endParaRPr lang="en-CA" sz="2000" dirty="0"/>
          </a:p>
        </p:txBody>
      </p:sp>
      <p:sp>
        <p:nvSpPr>
          <p:cNvPr id="7" name="Slide Number Placeholder 6"/>
          <p:cNvSpPr>
            <a:spLocks noGrp="1"/>
          </p:cNvSpPr>
          <p:nvPr>
            <p:ph type="sldNum" sz="quarter" idx="12"/>
          </p:nvPr>
        </p:nvSpPr>
        <p:spPr/>
        <p:txBody>
          <a:bodyPr/>
          <a:lstStyle/>
          <a:p>
            <a:fld id="{C85163B1-B462-4D21-B067-D117512AAFD1}" type="slidenum">
              <a:rPr lang="en-CA" smtClean="0"/>
              <a:t>73</a:t>
            </a:fld>
            <a:endParaRPr lang="en-CA"/>
          </a:p>
        </p:txBody>
      </p:sp>
      <p:pic>
        <p:nvPicPr>
          <p:cNvPr id="8" name="Content Placeholder 8"/>
          <p:cNvPicPr>
            <a:picLocks noGrp="1" noChangeAspect="1"/>
          </p:cNvPicPr>
          <p:nvPr>
            <p:ph sz="half" idx="2"/>
          </p:nvPr>
        </p:nvPicPr>
        <p:blipFill>
          <a:blip r:embed="rId3"/>
          <a:stretch>
            <a:fillRect/>
          </a:stretch>
        </p:blipFill>
        <p:spPr>
          <a:xfrm>
            <a:off x="6589112" y="-61698"/>
            <a:ext cx="3840480" cy="6022232"/>
          </a:xfrm>
          <a:prstGeom prst="rect">
            <a:avLst/>
          </a:prstGeom>
        </p:spPr>
      </p:pic>
      <p:sp>
        <p:nvSpPr>
          <p:cNvPr id="10" name="TextBox 9"/>
          <p:cNvSpPr txBox="1"/>
          <p:nvPr/>
        </p:nvSpPr>
        <p:spPr>
          <a:xfrm>
            <a:off x="1097280" y="6000003"/>
            <a:ext cx="9678155" cy="338554"/>
          </a:xfrm>
          <a:prstGeom prst="rect">
            <a:avLst/>
          </a:prstGeom>
          <a:noFill/>
        </p:spPr>
        <p:txBody>
          <a:bodyPr wrap="square" rtlCol="0">
            <a:spAutoFit/>
          </a:bodyPr>
          <a:lstStyle/>
          <a:p>
            <a:r>
              <a:rPr lang="en-CA" sz="1600" dirty="0" smtClean="0"/>
              <a:t>Source: Alberta Health Services (January 2020). Personal Protective Equipment and You (Learning Module)</a:t>
            </a:r>
            <a:endParaRPr lang="en-CA" sz="1600" dirty="0"/>
          </a:p>
        </p:txBody>
      </p:sp>
    </p:spTree>
    <p:extLst>
      <p:ext uri="{BB962C8B-B14F-4D97-AF65-F5344CB8AC3E}">
        <p14:creationId xmlns:p14="http://schemas.microsoft.com/office/powerpoint/2010/main" val="235808866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Donning Checklist</a:t>
            </a:r>
            <a:br>
              <a:rPr lang="en-CA" dirty="0" smtClean="0"/>
            </a:br>
            <a:r>
              <a:rPr lang="en-CA" sz="2800" dirty="0" smtClean="0"/>
              <a:t>Contact &amp; Droplet Precautions</a:t>
            </a:r>
            <a:endParaRPr lang="en-CA" sz="2800" dirty="0"/>
          </a:p>
        </p:txBody>
      </p:sp>
      <p:sp>
        <p:nvSpPr>
          <p:cNvPr id="4" name="Slide Number Placeholder 3"/>
          <p:cNvSpPr>
            <a:spLocks noGrp="1"/>
          </p:cNvSpPr>
          <p:nvPr>
            <p:ph type="sldNum" sz="quarter" idx="12"/>
          </p:nvPr>
        </p:nvSpPr>
        <p:spPr/>
        <p:txBody>
          <a:bodyPr/>
          <a:lstStyle/>
          <a:p>
            <a:fld id="{C85163B1-B462-4D21-B067-D117512AAFD1}" type="slidenum">
              <a:rPr lang="en-CA" smtClean="0"/>
              <a:t>74</a:t>
            </a:fld>
            <a:endParaRPr lang="en-CA"/>
          </a:p>
        </p:txBody>
      </p:sp>
      <p:pic>
        <p:nvPicPr>
          <p:cNvPr id="3" name="Picture 2"/>
          <p:cNvPicPr>
            <a:picLocks noChangeAspect="1"/>
          </p:cNvPicPr>
          <p:nvPr/>
        </p:nvPicPr>
        <p:blipFill>
          <a:blip r:embed="rId3"/>
          <a:stretch>
            <a:fillRect/>
          </a:stretch>
        </p:blipFill>
        <p:spPr>
          <a:xfrm>
            <a:off x="6195520" y="89012"/>
            <a:ext cx="5666329" cy="6331451"/>
          </a:xfrm>
          <a:prstGeom prst="rect">
            <a:avLst/>
          </a:prstGeom>
        </p:spPr>
      </p:pic>
      <p:sp>
        <p:nvSpPr>
          <p:cNvPr id="6" name="Rectangle 5"/>
          <p:cNvSpPr/>
          <p:nvPr/>
        </p:nvSpPr>
        <p:spPr>
          <a:xfrm>
            <a:off x="838954" y="5743579"/>
            <a:ext cx="4919049" cy="607539"/>
          </a:xfrm>
          <a:prstGeom prst="rect">
            <a:avLst/>
          </a:prstGeom>
        </p:spPr>
        <p:txBody>
          <a:bodyPr wrap="square">
            <a:spAutoFit/>
          </a:bodyPr>
          <a:lstStyle/>
          <a:p>
            <a:pPr>
              <a:lnSpc>
                <a:spcPct val="107000"/>
              </a:lnSpc>
              <a:spcAft>
                <a:spcPts val="800"/>
              </a:spcAft>
            </a:pPr>
            <a:r>
              <a:rPr lang="en-CA" sz="1600" dirty="0">
                <a:latin typeface="Calibri" panose="020F0502020204030204" pitchFamily="34" charset="0"/>
                <a:ea typeface="Calibri" panose="020F0502020204030204" pitchFamily="34" charset="0"/>
                <a:cs typeface="Times New Roman" panose="02020603050405020304" pitchFamily="18" charset="0"/>
              </a:rPr>
              <a:t>Adapted from AHS (2014). Putting on (Donning) Personal Protective Equipment (PPE)</a:t>
            </a:r>
          </a:p>
        </p:txBody>
      </p:sp>
    </p:spTree>
    <p:extLst>
      <p:ext uri="{BB962C8B-B14F-4D97-AF65-F5344CB8AC3E}">
        <p14:creationId xmlns:p14="http://schemas.microsoft.com/office/powerpoint/2010/main" val="25602174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t>
            </a:r>
            <a:r>
              <a:rPr lang="en-CA" b="1" dirty="0" smtClean="0"/>
              <a:t>off</a:t>
            </a:r>
            <a:r>
              <a:rPr lang="en-CA" dirty="0" smtClean="0"/>
              <a:t>ing PPE</a:t>
            </a:r>
            <a:endParaRPr lang="en-CA" dirty="0"/>
          </a:p>
        </p:txBody>
      </p:sp>
      <p:sp>
        <p:nvSpPr>
          <p:cNvPr id="5" name="Text Placeholder 4"/>
          <p:cNvSpPr>
            <a:spLocks noGrp="1"/>
          </p:cNvSpPr>
          <p:nvPr>
            <p:ph type="body" sz="quarter" idx="3"/>
          </p:nvPr>
        </p:nvSpPr>
        <p:spPr/>
        <p:txBody>
          <a:bodyPr/>
          <a:lstStyle/>
          <a:p>
            <a:endParaRPr lang="en-CA"/>
          </a:p>
        </p:txBody>
      </p:sp>
      <p:sp>
        <p:nvSpPr>
          <p:cNvPr id="6" name="Content Placeholder 5"/>
          <p:cNvSpPr>
            <a:spLocks noGrp="1"/>
          </p:cNvSpPr>
          <p:nvPr>
            <p:ph sz="quarter" idx="4"/>
          </p:nvPr>
        </p:nvSpPr>
        <p:spPr>
          <a:xfrm>
            <a:off x="1007053" y="2345195"/>
            <a:ext cx="3820716" cy="3378200"/>
          </a:xfrm>
        </p:spPr>
        <p:txBody>
          <a:bodyPr>
            <a:normAutofit/>
          </a:bodyPr>
          <a:lstStyle/>
          <a:p>
            <a:pPr marL="271463" indent="-271463">
              <a:buFont typeface="Arial" panose="020B0604020202020204" pitchFamily="34" charset="0"/>
              <a:buChar char="•"/>
            </a:pPr>
            <a:r>
              <a:rPr lang="en-CA" sz="2400" dirty="0" smtClean="0"/>
              <a:t>Gloves are the most heavily contaminated PPE items.</a:t>
            </a:r>
          </a:p>
          <a:p>
            <a:pPr marL="271463" indent="-271463">
              <a:buFont typeface="Arial" panose="020B0604020202020204" pitchFamily="34" charset="0"/>
              <a:buChar char="•"/>
            </a:pPr>
            <a:r>
              <a:rPr lang="en-CA" sz="2400" dirty="0" smtClean="0"/>
              <a:t>Always remove first to avoid contaminating your other PPE.</a:t>
            </a:r>
          </a:p>
          <a:p>
            <a:pPr marL="271463" indent="-271463">
              <a:buFont typeface="Arial" panose="020B0604020202020204" pitchFamily="34" charset="0"/>
              <a:buChar char="•"/>
            </a:pPr>
            <a:r>
              <a:rPr lang="en-CA" sz="2400" dirty="0" smtClean="0"/>
              <a:t>Always clean your hands as soon as you remove your gloves</a:t>
            </a:r>
            <a:endParaRPr lang="en-CA" sz="2400" dirty="0"/>
          </a:p>
        </p:txBody>
      </p:sp>
      <p:sp>
        <p:nvSpPr>
          <p:cNvPr id="7" name="Slide Number Placeholder 6"/>
          <p:cNvSpPr>
            <a:spLocks noGrp="1"/>
          </p:cNvSpPr>
          <p:nvPr>
            <p:ph type="sldNum" sz="quarter" idx="12"/>
          </p:nvPr>
        </p:nvSpPr>
        <p:spPr/>
        <p:txBody>
          <a:bodyPr/>
          <a:lstStyle/>
          <a:p>
            <a:fld id="{C85163B1-B462-4D21-B067-D117512AAFD1}" type="slidenum">
              <a:rPr lang="en-CA" smtClean="0"/>
              <a:t>75</a:t>
            </a:fld>
            <a:endParaRPr lang="en-CA"/>
          </a:p>
        </p:txBody>
      </p:sp>
      <p:pic>
        <p:nvPicPr>
          <p:cNvPr id="8" name="Content Placeholder 6"/>
          <p:cNvPicPr>
            <a:picLocks noGrp="1" noChangeAspect="1"/>
          </p:cNvPicPr>
          <p:nvPr>
            <p:ph sz="half" idx="2"/>
          </p:nvPr>
        </p:nvPicPr>
        <p:blipFill>
          <a:blip r:embed="rId3"/>
          <a:stretch>
            <a:fillRect/>
          </a:stretch>
        </p:blipFill>
        <p:spPr>
          <a:xfrm>
            <a:off x="5069955" y="162962"/>
            <a:ext cx="2718487" cy="5813382"/>
          </a:xfrm>
          <a:prstGeom prst="rect">
            <a:avLst/>
          </a:prstGeom>
        </p:spPr>
      </p:pic>
      <p:pic>
        <p:nvPicPr>
          <p:cNvPr id="9" name="Picture 8"/>
          <p:cNvPicPr>
            <a:picLocks noChangeAspect="1"/>
          </p:cNvPicPr>
          <p:nvPr/>
        </p:nvPicPr>
        <p:blipFill>
          <a:blip r:embed="rId4"/>
          <a:stretch>
            <a:fillRect/>
          </a:stretch>
        </p:blipFill>
        <p:spPr>
          <a:xfrm>
            <a:off x="8030628" y="2025483"/>
            <a:ext cx="3307932" cy="3413402"/>
          </a:xfrm>
          <a:prstGeom prst="rect">
            <a:avLst/>
          </a:prstGeom>
        </p:spPr>
      </p:pic>
      <p:sp>
        <p:nvSpPr>
          <p:cNvPr id="12" name="TextBox 11"/>
          <p:cNvSpPr txBox="1"/>
          <p:nvPr/>
        </p:nvSpPr>
        <p:spPr>
          <a:xfrm>
            <a:off x="1097280" y="6007904"/>
            <a:ext cx="9678155" cy="338554"/>
          </a:xfrm>
          <a:prstGeom prst="rect">
            <a:avLst/>
          </a:prstGeom>
          <a:noFill/>
        </p:spPr>
        <p:txBody>
          <a:bodyPr wrap="square" rtlCol="0">
            <a:spAutoFit/>
          </a:bodyPr>
          <a:lstStyle/>
          <a:p>
            <a:r>
              <a:rPr lang="en-CA" sz="1600" dirty="0" smtClean="0"/>
              <a:t>Source: Alberta Health Services (January 2020). Personal Protective Equipment and You (Learning Module)</a:t>
            </a:r>
            <a:endParaRPr lang="en-CA" sz="1600" dirty="0"/>
          </a:p>
        </p:txBody>
      </p:sp>
    </p:spTree>
    <p:extLst>
      <p:ext uri="{BB962C8B-B14F-4D97-AF65-F5344CB8AC3E}">
        <p14:creationId xmlns:p14="http://schemas.microsoft.com/office/powerpoint/2010/main" val="9042132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Doffing PPE</a:t>
            </a:r>
          </a:p>
        </p:txBody>
      </p:sp>
      <p:sp>
        <p:nvSpPr>
          <p:cNvPr id="4" name="Content Placeholder 3"/>
          <p:cNvSpPr>
            <a:spLocks noGrp="1"/>
          </p:cNvSpPr>
          <p:nvPr>
            <p:ph sz="half" idx="2"/>
          </p:nvPr>
        </p:nvSpPr>
        <p:spPr>
          <a:xfrm>
            <a:off x="1097280" y="2582334"/>
            <a:ext cx="3864019" cy="3378200"/>
          </a:xfrm>
        </p:spPr>
        <p:txBody>
          <a:bodyPr/>
          <a:lstStyle/>
          <a:p>
            <a:pPr marL="271463" indent="-271463">
              <a:buFont typeface="Arial" panose="020B0604020202020204" pitchFamily="34" charset="0"/>
              <a:buChar char="•"/>
            </a:pPr>
            <a:r>
              <a:rPr lang="en-CA" sz="2400" dirty="0" smtClean="0"/>
              <a:t>Examine your gown for any visible signs of soil before taking it off.</a:t>
            </a:r>
          </a:p>
          <a:p>
            <a:endParaRPr lang="en-CA" dirty="0"/>
          </a:p>
        </p:txBody>
      </p:sp>
      <p:sp>
        <p:nvSpPr>
          <p:cNvPr id="5" name="Text Placeholder 4"/>
          <p:cNvSpPr>
            <a:spLocks noGrp="1"/>
          </p:cNvSpPr>
          <p:nvPr>
            <p:ph type="body" sz="quarter" idx="3"/>
          </p:nvPr>
        </p:nvSpPr>
        <p:spPr/>
        <p:txBody>
          <a:bodyPr/>
          <a:lstStyle/>
          <a:p>
            <a:endParaRPr lang="en-CA"/>
          </a:p>
        </p:txBody>
      </p:sp>
      <p:sp>
        <p:nvSpPr>
          <p:cNvPr id="7" name="Slide Number Placeholder 6"/>
          <p:cNvSpPr>
            <a:spLocks noGrp="1"/>
          </p:cNvSpPr>
          <p:nvPr>
            <p:ph type="sldNum" sz="quarter" idx="12"/>
          </p:nvPr>
        </p:nvSpPr>
        <p:spPr/>
        <p:txBody>
          <a:bodyPr/>
          <a:lstStyle/>
          <a:p>
            <a:fld id="{C85163B1-B462-4D21-B067-D117512AAFD1}" type="slidenum">
              <a:rPr lang="en-CA" smtClean="0"/>
              <a:t>76</a:t>
            </a:fld>
            <a:endParaRPr lang="en-CA"/>
          </a:p>
        </p:txBody>
      </p:sp>
      <p:pic>
        <p:nvPicPr>
          <p:cNvPr id="8" name="Content Placeholder 5"/>
          <p:cNvPicPr>
            <a:picLocks noGrp="1" noChangeAspect="1"/>
          </p:cNvPicPr>
          <p:nvPr>
            <p:ph sz="quarter" idx="4"/>
          </p:nvPr>
        </p:nvPicPr>
        <p:blipFill>
          <a:blip r:embed="rId3"/>
          <a:stretch>
            <a:fillRect/>
          </a:stretch>
        </p:blipFill>
        <p:spPr>
          <a:xfrm>
            <a:off x="5242520" y="41778"/>
            <a:ext cx="2702460" cy="5838996"/>
          </a:xfrm>
          <a:prstGeom prst="rect">
            <a:avLst/>
          </a:prstGeom>
        </p:spPr>
      </p:pic>
      <p:pic>
        <p:nvPicPr>
          <p:cNvPr id="9" name="Picture 8"/>
          <p:cNvPicPr>
            <a:picLocks noChangeAspect="1"/>
          </p:cNvPicPr>
          <p:nvPr/>
        </p:nvPicPr>
        <p:blipFill>
          <a:blip r:embed="rId4"/>
          <a:stretch>
            <a:fillRect/>
          </a:stretch>
        </p:blipFill>
        <p:spPr>
          <a:xfrm>
            <a:off x="8329913" y="1602962"/>
            <a:ext cx="3210700" cy="3313070"/>
          </a:xfrm>
          <a:prstGeom prst="rect">
            <a:avLst/>
          </a:prstGeom>
        </p:spPr>
      </p:pic>
      <p:sp>
        <p:nvSpPr>
          <p:cNvPr id="11" name="Rectangle 10"/>
          <p:cNvSpPr/>
          <p:nvPr/>
        </p:nvSpPr>
        <p:spPr>
          <a:xfrm>
            <a:off x="1097280" y="5998245"/>
            <a:ext cx="9629664" cy="344069"/>
          </a:xfrm>
          <a:prstGeom prst="rect">
            <a:avLst/>
          </a:prstGeom>
        </p:spPr>
        <p:txBody>
          <a:bodyPr wrap="square">
            <a:spAutoFit/>
          </a:bodyPr>
          <a:lstStyle/>
          <a:p>
            <a:pPr>
              <a:lnSpc>
                <a:spcPct val="107000"/>
              </a:lnSpc>
              <a:spcAft>
                <a:spcPts val="800"/>
              </a:spcAft>
            </a:pPr>
            <a:r>
              <a:rPr lang="en-CA" sz="1600" dirty="0">
                <a:latin typeface="Calibri" panose="020F0502020204030204" pitchFamily="34" charset="0"/>
                <a:ea typeface="Calibri" panose="020F0502020204030204" pitchFamily="34" charset="0"/>
                <a:cs typeface="Times New Roman" panose="02020603050405020304" pitchFamily="18" charset="0"/>
              </a:rPr>
              <a:t>Adapted from AHS (2014). </a:t>
            </a:r>
            <a:r>
              <a:rPr lang="en-CA" sz="1600" dirty="0" smtClean="0">
                <a:latin typeface="Calibri" panose="020F0502020204030204" pitchFamily="34" charset="0"/>
                <a:ea typeface="Calibri" panose="020F0502020204030204" pitchFamily="34" charset="0"/>
                <a:cs typeface="Times New Roman" panose="02020603050405020304" pitchFamily="18" charset="0"/>
              </a:rPr>
              <a:t>Taking Off (Doffing</a:t>
            </a:r>
            <a:r>
              <a:rPr lang="en-CA" sz="1600" dirty="0">
                <a:latin typeface="Calibri" panose="020F0502020204030204" pitchFamily="34" charset="0"/>
                <a:ea typeface="Calibri" panose="020F0502020204030204" pitchFamily="34" charset="0"/>
                <a:cs typeface="Times New Roman" panose="02020603050405020304" pitchFamily="18" charset="0"/>
              </a:rPr>
              <a:t>) Personal Protective Equipment (PPE)</a:t>
            </a:r>
          </a:p>
        </p:txBody>
      </p:sp>
    </p:spTree>
    <p:extLst>
      <p:ext uri="{BB962C8B-B14F-4D97-AF65-F5344CB8AC3E}">
        <p14:creationId xmlns:p14="http://schemas.microsoft.com/office/powerpoint/2010/main" val="262427200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Doffing PPE</a:t>
            </a:r>
          </a:p>
        </p:txBody>
      </p:sp>
      <p:sp>
        <p:nvSpPr>
          <p:cNvPr id="5" name="Text Placeholder 4"/>
          <p:cNvSpPr>
            <a:spLocks noGrp="1"/>
          </p:cNvSpPr>
          <p:nvPr>
            <p:ph type="body" sz="quarter" idx="3"/>
          </p:nvPr>
        </p:nvSpPr>
        <p:spPr/>
        <p:txBody>
          <a:bodyPr/>
          <a:lstStyle/>
          <a:p>
            <a:endParaRPr lang="en-CA" dirty="0"/>
          </a:p>
        </p:txBody>
      </p:sp>
      <p:sp>
        <p:nvSpPr>
          <p:cNvPr id="7" name="Slide Number Placeholder 6"/>
          <p:cNvSpPr>
            <a:spLocks noGrp="1"/>
          </p:cNvSpPr>
          <p:nvPr>
            <p:ph type="sldNum" sz="quarter" idx="12"/>
          </p:nvPr>
        </p:nvSpPr>
        <p:spPr/>
        <p:txBody>
          <a:bodyPr/>
          <a:lstStyle/>
          <a:p>
            <a:fld id="{C85163B1-B462-4D21-B067-D117512AAFD1}" type="slidenum">
              <a:rPr lang="en-CA" smtClean="0"/>
              <a:t>77</a:t>
            </a:fld>
            <a:endParaRPr lang="en-CA"/>
          </a:p>
        </p:txBody>
      </p:sp>
      <p:pic>
        <p:nvPicPr>
          <p:cNvPr id="9" name="Content Placeholder 8"/>
          <p:cNvPicPr>
            <a:picLocks noChangeAspect="1"/>
          </p:cNvPicPr>
          <p:nvPr/>
        </p:nvPicPr>
        <p:blipFill>
          <a:blip r:embed="rId3"/>
          <a:stretch>
            <a:fillRect/>
          </a:stretch>
        </p:blipFill>
        <p:spPr>
          <a:xfrm>
            <a:off x="6217920" y="235954"/>
            <a:ext cx="3990400" cy="5703555"/>
          </a:xfrm>
          <a:prstGeom prst="rect">
            <a:avLst/>
          </a:prstGeom>
        </p:spPr>
      </p:pic>
      <p:sp>
        <p:nvSpPr>
          <p:cNvPr id="10" name="Rectangle 9"/>
          <p:cNvSpPr/>
          <p:nvPr/>
        </p:nvSpPr>
        <p:spPr>
          <a:xfrm>
            <a:off x="1097280" y="5998245"/>
            <a:ext cx="9629664" cy="344069"/>
          </a:xfrm>
          <a:prstGeom prst="rect">
            <a:avLst/>
          </a:prstGeom>
        </p:spPr>
        <p:txBody>
          <a:bodyPr wrap="square">
            <a:spAutoFit/>
          </a:bodyPr>
          <a:lstStyle/>
          <a:p>
            <a:pPr>
              <a:lnSpc>
                <a:spcPct val="107000"/>
              </a:lnSpc>
              <a:spcAft>
                <a:spcPts val="800"/>
              </a:spcAft>
            </a:pPr>
            <a:r>
              <a:rPr lang="en-CA" sz="1600" dirty="0">
                <a:latin typeface="Calibri" panose="020F0502020204030204" pitchFamily="34" charset="0"/>
                <a:ea typeface="Calibri" panose="020F0502020204030204" pitchFamily="34" charset="0"/>
                <a:cs typeface="Times New Roman" panose="02020603050405020304" pitchFamily="18" charset="0"/>
              </a:rPr>
              <a:t>Adapted from AHS (2014). </a:t>
            </a:r>
            <a:r>
              <a:rPr lang="en-CA" sz="1600" dirty="0" smtClean="0">
                <a:latin typeface="Calibri" panose="020F0502020204030204" pitchFamily="34" charset="0"/>
                <a:ea typeface="Calibri" panose="020F0502020204030204" pitchFamily="34" charset="0"/>
                <a:cs typeface="Times New Roman" panose="02020603050405020304" pitchFamily="18" charset="0"/>
              </a:rPr>
              <a:t>Taking Off (Doffing</a:t>
            </a:r>
            <a:r>
              <a:rPr lang="en-CA" sz="1600" dirty="0">
                <a:latin typeface="Calibri" panose="020F0502020204030204" pitchFamily="34" charset="0"/>
                <a:ea typeface="Calibri" panose="020F0502020204030204" pitchFamily="34" charset="0"/>
                <a:cs typeface="Times New Roman" panose="02020603050405020304" pitchFamily="18" charset="0"/>
              </a:rPr>
              <a:t>) Personal Protective Equipment (PPE)</a:t>
            </a:r>
          </a:p>
        </p:txBody>
      </p:sp>
    </p:spTree>
    <p:extLst>
      <p:ext uri="{BB962C8B-B14F-4D97-AF65-F5344CB8AC3E}">
        <p14:creationId xmlns:p14="http://schemas.microsoft.com/office/powerpoint/2010/main" val="8359980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Doffing PPE</a:t>
            </a:r>
          </a:p>
        </p:txBody>
      </p:sp>
      <p:sp>
        <p:nvSpPr>
          <p:cNvPr id="5" name="Text Placeholder 4"/>
          <p:cNvSpPr>
            <a:spLocks noGrp="1"/>
          </p:cNvSpPr>
          <p:nvPr>
            <p:ph type="body" sz="quarter" idx="3"/>
          </p:nvPr>
        </p:nvSpPr>
        <p:spPr/>
        <p:txBody>
          <a:bodyPr/>
          <a:lstStyle/>
          <a:p>
            <a:endParaRPr lang="en-CA"/>
          </a:p>
        </p:txBody>
      </p:sp>
      <p:sp>
        <p:nvSpPr>
          <p:cNvPr id="7" name="Slide Number Placeholder 6"/>
          <p:cNvSpPr>
            <a:spLocks noGrp="1"/>
          </p:cNvSpPr>
          <p:nvPr>
            <p:ph type="sldNum" sz="quarter" idx="12"/>
          </p:nvPr>
        </p:nvSpPr>
        <p:spPr/>
        <p:txBody>
          <a:bodyPr/>
          <a:lstStyle/>
          <a:p>
            <a:fld id="{C85163B1-B462-4D21-B067-D117512AAFD1}" type="slidenum">
              <a:rPr lang="en-CA" smtClean="0"/>
              <a:t>78</a:t>
            </a:fld>
            <a:endParaRPr lang="en-CA"/>
          </a:p>
        </p:txBody>
      </p:sp>
      <p:pic>
        <p:nvPicPr>
          <p:cNvPr id="12" name="Content Placeholder 5"/>
          <p:cNvPicPr>
            <a:picLocks noGrp="1" noChangeAspect="1"/>
          </p:cNvPicPr>
          <p:nvPr>
            <p:ph sz="half" idx="2"/>
          </p:nvPr>
        </p:nvPicPr>
        <p:blipFill>
          <a:blip r:embed="rId3"/>
          <a:stretch>
            <a:fillRect/>
          </a:stretch>
        </p:blipFill>
        <p:spPr>
          <a:xfrm>
            <a:off x="4559736" y="135570"/>
            <a:ext cx="3625615" cy="5745204"/>
          </a:xfrm>
          <a:prstGeom prst="rect">
            <a:avLst/>
          </a:prstGeom>
        </p:spPr>
      </p:pic>
      <p:pic>
        <p:nvPicPr>
          <p:cNvPr id="14" name="Content Placeholder 6"/>
          <p:cNvPicPr>
            <a:picLocks noGrp="1" noChangeAspect="1"/>
          </p:cNvPicPr>
          <p:nvPr>
            <p:ph sz="quarter" idx="4"/>
          </p:nvPr>
        </p:nvPicPr>
        <p:blipFill rotWithShape="1">
          <a:blip r:embed="rId4"/>
          <a:srcRect l="-1104" t="17270" r="2073" b="3590"/>
          <a:stretch/>
        </p:blipFill>
        <p:spPr>
          <a:xfrm>
            <a:off x="8368231" y="2582334"/>
            <a:ext cx="3002757" cy="2424501"/>
          </a:xfrm>
          <a:prstGeom prst="rect">
            <a:avLst/>
          </a:prstGeom>
        </p:spPr>
      </p:pic>
      <p:sp>
        <p:nvSpPr>
          <p:cNvPr id="9" name="Rectangle 8"/>
          <p:cNvSpPr/>
          <p:nvPr/>
        </p:nvSpPr>
        <p:spPr>
          <a:xfrm>
            <a:off x="1097280" y="5998245"/>
            <a:ext cx="9629664" cy="344069"/>
          </a:xfrm>
          <a:prstGeom prst="rect">
            <a:avLst/>
          </a:prstGeom>
        </p:spPr>
        <p:txBody>
          <a:bodyPr wrap="square">
            <a:spAutoFit/>
          </a:bodyPr>
          <a:lstStyle/>
          <a:p>
            <a:pPr>
              <a:lnSpc>
                <a:spcPct val="107000"/>
              </a:lnSpc>
              <a:spcAft>
                <a:spcPts val="800"/>
              </a:spcAft>
            </a:pPr>
            <a:r>
              <a:rPr lang="en-CA" sz="1600" dirty="0">
                <a:latin typeface="Calibri" panose="020F0502020204030204" pitchFamily="34" charset="0"/>
                <a:ea typeface="Calibri" panose="020F0502020204030204" pitchFamily="34" charset="0"/>
                <a:cs typeface="Times New Roman" panose="02020603050405020304" pitchFamily="18" charset="0"/>
              </a:rPr>
              <a:t>Adapted from AHS (2014). </a:t>
            </a:r>
            <a:r>
              <a:rPr lang="en-CA" sz="1600" dirty="0" smtClean="0">
                <a:latin typeface="Calibri" panose="020F0502020204030204" pitchFamily="34" charset="0"/>
                <a:ea typeface="Calibri" panose="020F0502020204030204" pitchFamily="34" charset="0"/>
                <a:cs typeface="Times New Roman" panose="02020603050405020304" pitchFamily="18" charset="0"/>
              </a:rPr>
              <a:t>Taking Off (Doffing</a:t>
            </a:r>
            <a:r>
              <a:rPr lang="en-CA" sz="1600" dirty="0">
                <a:latin typeface="Calibri" panose="020F0502020204030204" pitchFamily="34" charset="0"/>
                <a:ea typeface="Calibri" panose="020F0502020204030204" pitchFamily="34" charset="0"/>
                <a:cs typeface="Times New Roman" panose="02020603050405020304" pitchFamily="18" charset="0"/>
              </a:rPr>
              <a:t>) Personal Protective Equipment (PPE)</a:t>
            </a:r>
          </a:p>
        </p:txBody>
      </p:sp>
    </p:spTree>
    <p:extLst>
      <p:ext uri="{BB962C8B-B14F-4D97-AF65-F5344CB8AC3E}">
        <p14:creationId xmlns:p14="http://schemas.microsoft.com/office/powerpoint/2010/main" val="41468961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Doffing Checklist</a:t>
            </a:r>
            <a:br>
              <a:rPr lang="en-CA" dirty="0" smtClean="0"/>
            </a:br>
            <a:r>
              <a:rPr lang="en-CA" sz="3200" dirty="0" smtClean="0"/>
              <a:t>Contact &amp; Droplet Precautions</a:t>
            </a:r>
            <a:endParaRPr lang="en-CA" sz="3200" dirty="0"/>
          </a:p>
        </p:txBody>
      </p:sp>
      <p:sp>
        <p:nvSpPr>
          <p:cNvPr id="4" name="Slide Number Placeholder 3"/>
          <p:cNvSpPr>
            <a:spLocks noGrp="1"/>
          </p:cNvSpPr>
          <p:nvPr>
            <p:ph type="sldNum" sz="quarter" idx="12"/>
          </p:nvPr>
        </p:nvSpPr>
        <p:spPr/>
        <p:txBody>
          <a:bodyPr/>
          <a:lstStyle/>
          <a:p>
            <a:fld id="{C85163B1-B462-4D21-B067-D117512AAFD1}" type="slidenum">
              <a:rPr lang="en-CA" smtClean="0"/>
              <a:t>79</a:t>
            </a:fld>
            <a:endParaRPr lang="en-CA"/>
          </a:p>
        </p:txBody>
      </p:sp>
      <p:pic>
        <p:nvPicPr>
          <p:cNvPr id="6" name="Picture 5"/>
          <p:cNvPicPr>
            <a:picLocks noChangeAspect="1"/>
          </p:cNvPicPr>
          <p:nvPr/>
        </p:nvPicPr>
        <p:blipFill>
          <a:blip r:embed="rId3"/>
          <a:stretch>
            <a:fillRect/>
          </a:stretch>
        </p:blipFill>
        <p:spPr>
          <a:xfrm>
            <a:off x="5993394" y="162954"/>
            <a:ext cx="5963916" cy="6001485"/>
          </a:xfrm>
          <a:prstGeom prst="rect">
            <a:avLst/>
          </a:prstGeom>
        </p:spPr>
      </p:pic>
      <p:sp>
        <p:nvSpPr>
          <p:cNvPr id="8" name="Rectangle 7"/>
          <p:cNvSpPr/>
          <p:nvPr/>
        </p:nvSpPr>
        <p:spPr>
          <a:xfrm>
            <a:off x="974426" y="5704573"/>
            <a:ext cx="5208857" cy="607539"/>
          </a:xfrm>
          <a:prstGeom prst="rect">
            <a:avLst/>
          </a:prstGeom>
        </p:spPr>
        <p:txBody>
          <a:bodyPr wrap="square">
            <a:spAutoFit/>
          </a:bodyPr>
          <a:lstStyle/>
          <a:p>
            <a:pPr>
              <a:lnSpc>
                <a:spcPct val="107000"/>
              </a:lnSpc>
              <a:spcAft>
                <a:spcPts val="800"/>
              </a:spcAft>
            </a:pPr>
            <a:r>
              <a:rPr lang="en-CA" sz="1600" dirty="0">
                <a:latin typeface="Calibri" panose="020F0502020204030204" pitchFamily="34" charset="0"/>
                <a:ea typeface="Calibri" panose="020F0502020204030204" pitchFamily="34" charset="0"/>
                <a:cs typeface="Times New Roman" panose="02020603050405020304" pitchFamily="18" charset="0"/>
              </a:rPr>
              <a:t>Adapted from AHS (2014). </a:t>
            </a:r>
            <a:r>
              <a:rPr lang="en-CA" sz="1600" dirty="0" smtClean="0">
                <a:latin typeface="Calibri" panose="020F0502020204030204" pitchFamily="34" charset="0"/>
                <a:ea typeface="Calibri" panose="020F0502020204030204" pitchFamily="34" charset="0"/>
                <a:cs typeface="Times New Roman" panose="02020603050405020304" pitchFamily="18" charset="0"/>
              </a:rPr>
              <a:t>Taking Off (Doffing</a:t>
            </a:r>
            <a:r>
              <a:rPr lang="en-CA" sz="1600" dirty="0">
                <a:latin typeface="Calibri" panose="020F0502020204030204" pitchFamily="34" charset="0"/>
                <a:ea typeface="Calibri" panose="020F0502020204030204" pitchFamily="34" charset="0"/>
                <a:cs typeface="Times New Roman" panose="02020603050405020304" pitchFamily="18" charset="0"/>
              </a:rPr>
              <a:t>) Personal Protective Equipment (PPE)</a:t>
            </a:r>
          </a:p>
        </p:txBody>
      </p:sp>
    </p:spTree>
    <p:extLst>
      <p:ext uri="{BB962C8B-B14F-4D97-AF65-F5344CB8AC3E}">
        <p14:creationId xmlns:p14="http://schemas.microsoft.com/office/powerpoint/2010/main" val="1340483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COVID-19</a:t>
            </a:r>
            <a:endParaRPr lang="en-CA" dirty="0"/>
          </a:p>
        </p:txBody>
      </p:sp>
      <p:sp>
        <p:nvSpPr>
          <p:cNvPr id="3" name="Content Placeholder 2"/>
          <p:cNvSpPr>
            <a:spLocks noGrp="1"/>
          </p:cNvSpPr>
          <p:nvPr>
            <p:ph idx="1"/>
          </p:nvPr>
        </p:nvSpPr>
        <p:spPr/>
        <p:txBody>
          <a:bodyPr/>
          <a:lstStyle/>
          <a:p>
            <a:pPr marL="180975" indent="-180975">
              <a:buFont typeface="Arial" panose="020B0604020202020204" pitchFamily="34" charset="0"/>
              <a:buChar char="•"/>
            </a:pPr>
            <a:endParaRPr lang="en-CA" sz="2400" dirty="0"/>
          </a:p>
          <a:p>
            <a:pPr marL="180975" indent="-180975" defTabSz="685800">
              <a:spcBef>
                <a:spcPts val="750"/>
              </a:spcBef>
              <a:spcAft>
                <a:spcPts val="0"/>
              </a:spcAft>
              <a:buSzTx/>
              <a:buFont typeface="Arial" panose="020B0604020202020204" pitchFamily="34" charset="0"/>
              <a:buChar char="•"/>
            </a:pPr>
            <a:r>
              <a:rPr lang="en-CA" sz="2400" dirty="0"/>
              <a:t>COVID-19 is a novel coronavirus that has not previously been detected in humans before December </a:t>
            </a:r>
            <a:r>
              <a:rPr lang="en-CA" sz="2400" dirty="0" smtClean="0"/>
              <a:t>2019. </a:t>
            </a:r>
          </a:p>
          <a:p>
            <a:pPr marL="180975" indent="-180975" defTabSz="685800">
              <a:spcBef>
                <a:spcPts val="750"/>
              </a:spcBef>
              <a:spcAft>
                <a:spcPts val="0"/>
              </a:spcAft>
              <a:buSzTx/>
              <a:buFont typeface="Arial" panose="020B0604020202020204" pitchFamily="34" charset="0"/>
              <a:buChar char="•"/>
            </a:pPr>
            <a:endParaRPr lang="en-CA" sz="2400" dirty="0"/>
          </a:p>
          <a:p>
            <a:pPr marL="180975" indent="-180975" defTabSz="685800">
              <a:spcBef>
                <a:spcPts val="750"/>
              </a:spcBef>
              <a:spcAft>
                <a:spcPts val="0"/>
              </a:spcAft>
              <a:buSzTx/>
              <a:buFont typeface="Arial" panose="020B0604020202020204" pitchFamily="34" charset="0"/>
              <a:buChar char="•"/>
            </a:pPr>
            <a:r>
              <a:rPr lang="en-CA" sz="2400" dirty="0" smtClean="0"/>
              <a:t>The </a:t>
            </a:r>
            <a:r>
              <a:rPr lang="en-CA" sz="2400" dirty="0"/>
              <a:t>official name for this </a:t>
            </a:r>
            <a:r>
              <a:rPr lang="en-CA" sz="2400" dirty="0" smtClean="0"/>
              <a:t>disease is COVID-19</a:t>
            </a:r>
            <a:endParaRPr lang="en-CA" sz="2400" dirty="0"/>
          </a:p>
          <a:p>
            <a:pPr marL="180975" lvl="0" indent="-180975" defTabSz="685800">
              <a:spcBef>
                <a:spcPts val="750"/>
              </a:spcBef>
              <a:spcAft>
                <a:spcPts val="0"/>
              </a:spcAft>
              <a:buSzTx/>
              <a:buFont typeface="Arial" panose="020B0604020202020204" pitchFamily="34" charset="0"/>
              <a:buChar char="•"/>
            </a:pPr>
            <a:r>
              <a:rPr lang="en-CA" sz="2400" dirty="0" smtClean="0"/>
              <a:t>CO -“corona</a:t>
            </a:r>
            <a:r>
              <a:rPr lang="en-CA" sz="2400" dirty="0"/>
              <a:t>”, </a:t>
            </a:r>
            <a:r>
              <a:rPr lang="en-CA" sz="2400" dirty="0" smtClean="0"/>
              <a:t>VI-“virus</a:t>
            </a:r>
            <a:r>
              <a:rPr lang="en-CA" sz="2400" dirty="0"/>
              <a:t>”, </a:t>
            </a:r>
            <a:r>
              <a:rPr lang="en-CA" sz="2400" dirty="0" smtClean="0"/>
              <a:t>D-“disease</a:t>
            </a:r>
            <a:r>
              <a:rPr lang="en-CA" sz="2400" dirty="0"/>
              <a:t>” and the year it emerged </a:t>
            </a:r>
            <a:r>
              <a:rPr lang="en-CA" sz="2400" dirty="0" smtClean="0"/>
              <a:t>2019 = </a:t>
            </a:r>
            <a:r>
              <a:rPr lang="en-CA" sz="2800" b="1" dirty="0" smtClean="0"/>
              <a:t>COVID-19</a:t>
            </a:r>
          </a:p>
        </p:txBody>
      </p:sp>
      <p:sp>
        <p:nvSpPr>
          <p:cNvPr id="5" name="Slide Number Placeholder 4"/>
          <p:cNvSpPr>
            <a:spLocks noGrp="1"/>
          </p:cNvSpPr>
          <p:nvPr>
            <p:ph type="sldNum" sz="quarter" idx="12"/>
          </p:nvPr>
        </p:nvSpPr>
        <p:spPr/>
        <p:txBody>
          <a:bodyPr/>
          <a:lstStyle/>
          <a:p>
            <a:fld id="{C85163B1-B462-4D21-B067-D117512AAFD1}" type="slidenum">
              <a:rPr lang="en-CA" smtClean="0"/>
              <a:t>8</a:t>
            </a:fld>
            <a:endParaRPr lang="en-CA"/>
          </a:p>
        </p:txBody>
      </p:sp>
      <p:sp>
        <p:nvSpPr>
          <p:cNvPr id="10" name="Rectangle 9"/>
          <p:cNvSpPr/>
          <p:nvPr/>
        </p:nvSpPr>
        <p:spPr>
          <a:xfrm>
            <a:off x="1043986" y="5977468"/>
            <a:ext cx="9096546" cy="338554"/>
          </a:xfrm>
          <a:prstGeom prst="rect">
            <a:avLst/>
          </a:prstGeom>
        </p:spPr>
        <p:txBody>
          <a:bodyPr wrap="square">
            <a:spAutoFit/>
          </a:bodyPr>
          <a:lstStyle/>
          <a:p>
            <a:r>
              <a:rPr lang="en-CA" sz="1600" dirty="0" smtClean="0"/>
              <a:t>Source: Centers </a:t>
            </a:r>
            <a:r>
              <a:rPr lang="en-CA" sz="1600" dirty="0"/>
              <a:t>for Disease Control (February 2020) Frequently Asked Questions and Answers </a:t>
            </a:r>
          </a:p>
        </p:txBody>
      </p:sp>
    </p:spTree>
    <p:extLst>
      <p:ext uri="{BB962C8B-B14F-4D97-AF65-F5344CB8AC3E}">
        <p14:creationId xmlns:p14="http://schemas.microsoft.com/office/powerpoint/2010/main" val="14797081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Common PPE Mistakes – </a:t>
            </a:r>
            <a:br>
              <a:rPr lang="en-CA" dirty="0" smtClean="0"/>
            </a:br>
            <a:r>
              <a:rPr lang="en-CA" dirty="0" smtClean="0"/>
              <a:t>What’s wrong with these pictures?</a:t>
            </a:r>
            <a:endParaRPr lang="en-CA" dirty="0"/>
          </a:p>
        </p:txBody>
      </p:sp>
      <p:pic>
        <p:nvPicPr>
          <p:cNvPr id="9" name="Content Placeholder 8"/>
          <p:cNvPicPr>
            <a:picLocks noGrp="1" noChangeAspect="1"/>
          </p:cNvPicPr>
          <p:nvPr>
            <p:ph idx="1"/>
          </p:nvPr>
        </p:nvPicPr>
        <p:blipFill>
          <a:blip r:embed="rId3"/>
          <a:stretch>
            <a:fillRect/>
          </a:stretch>
        </p:blipFill>
        <p:spPr>
          <a:xfrm>
            <a:off x="2065601" y="2021785"/>
            <a:ext cx="2054273" cy="2028103"/>
          </a:xfrm>
          <a:prstGeom prst="rect">
            <a:avLst/>
          </a:prstGeom>
        </p:spPr>
      </p:pic>
      <p:sp>
        <p:nvSpPr>
          <p:cNvPr id="4" name="Slide Number Placeholder 3"/>
          <p:cNvSpPr>
            <a:spLocks noGrp="1"/>
          </p:cNvSpPr>
          <p:nvPr>
            <p:ph type="sldNum" sz="quarter" idx="12"/>
          </p:nvPr>
        </p:nvSpPr>
        <p:spPr/>
        <p:txBody>
          <a:bodyPr/>
          <a:lstStyle/>
          <a:p>
            <a:fld id="{C85163B1-B462-4D21-B067-D117512AAFD1}" type="slidenum">
              <a:rPr lang="en-CA" smtClean="0"/>
              <a:t>80</a:t>
            </a:fld>
            <a:endParaRPr lang="en-CA"/>
          </a:p>
        </p:txBody>
      </p:sp>
      <p:pic>
        <p:nvPicPr>
          <p:cNvPr id="8" name="Picture 7"/>
          <p:cNvPicPr>
            <a:picLocks noChangeAspect="1"/>
          </p:cNvPicPr>
          <p:nvPr/>
        </p:nvPicPr>
        <p:blipFill>
          <a:blip r:embed="rId4"/>
          <a:stretch>
            <a:fillRect/>
          </a:stretch>
        </p:blipFill>
        <p:spPr>
          <a:xfrm>
            <a:off x="0" y="1945308"/>
            <a:ext cx="2055310" cy="2042301"/>
          </a:xfrm>
          <a:prstGeom prst="rect">
            <a:avLst/>
          </a:prstGeom>
        </p:spPr>
      </p:pic>
      <p:pic>
        <p:nvPicPr>
          <p:cNvPr id="10" name="Picture 9"/>
          <p:cNvPicPr>
            <a:picLocks noChangeAspect="1"/>
          </p:cNvPicPr>
          <p:nvPr/>
        </p:nvPicPr>
        <p:blipFill>
          <a:blip r:embed="rId5"/>
          <a:stretch>
            <a:fillRect/>
          </a:stretch>
        </p:blipFill>
        <p:spPr>
          <a:xfrm>
            <a:off x="8211330" y="4049887"/>
            <a:ext cx="1995004" cy="1957596"/>
          </a:xfrm>
          <a:prstGeom prst="rect">
            <a:avLst/>
          </a:prstGeom>
        </p:spPr>
      </p:pic>
      <p:pic>
        <p:nvPicPr>
          <p:cNvPr id="11" name="Picture 10"/>
          <p:cNvPicPr>
            <a:picLocks noChangeAspect="1"/>
          </p:cNvPicPr>
          <p:nvPr/>
        </p:nvPicPr>
        <p:blipFill>
          <a:blip r:embed="rId6"/>
          <a:stretch>
            <a:fillRect/>
          </a:stretch>
        </p:blipFill>
        <p:spPr>
          <a:xfrm>
            <a:off x="-10292" y="3942946"/>
            <a:ext cx="2065602" cy="2091916"/>
          </a:xfrm>
          <a:prstGeom prst="rect">
            <a:avLst/>
          </a:prstGeom>
        </p:spPr>
      </p:pic>
      <p:pic>
        <p:nvPicPr>
          <p:cNvPr id="12" name="Picture 11"/>
          <p:cNvPicPr>
            <a:picLocks noChangeAspect="1"/>
          </p:cNvPicPr>
          <p:nvPr/>
        </p:nvPicPr>
        <p:blipFill>
          <a:blip r:embed="rId7"/>
          <a:stretch>
            <a:fillRect/>
          </a:stretch>
        </p:blipFill>
        <p:spPr>
          <a:xfrm>
            <a:off x="2065601" y="3987609"/>
            <a:ext cx="2054273" cy="2080112"/>
          </a:xfrm>
          <a:prstGeom prst="rect">
            <a:avLst/>
          </a:prstGeom>
        </p:spPr>
      </p:pic>
      <p:pic>
        <p:nvPicPr>
          <p:cNvPr id="13" name="Picture 12"/>
          <p:cNvPicPr>
            <a:picLocks noChangeAspect="1"/>
          </p:cNvPicPr>
          <p:nvPr/>
        </p:nvPicPr>
        <p:blipFill>
          <a:blip r:embed="rId8"/>
          <a:stretch>
            <a:fillRect/>
          </a:stretch>
        </p:blipFill>
        <p:spPr>
          <a:xfrm>
            <a:off x="6185329" y="4049888"/>
            <a:ext cx="1994530" cy="1957595"/>
          </a:xfrm>
          <a:prstGeom prst="rect">
            <a:avLst/>
          </a:prstGeom>
        </p:spPr>
      </p:pic>
      <p:pic>
        <p:nvPicPr>
          <p:cNvPr id="14" name="Picture 13"/>
          <p:cNvPicPr>
            <a:picLocks noChangeAspect="1"/>
          </p:cNvPicPr>
          <p:nvPr/>
        </p:nvPicPr>
        <p:blipFill>
          <a:blip r:embed="rId9"/>
          <a:stretch>
            <a:fillRect/>
          </a:stretch>
        </p:blipFill>
        <p:spPr>
          <a:xfrm>
            <a:off x="10141049" y="4035467"/>
            <a:ext cx="2016673" cy="1952037"/>
          </a:xfrm>
          <a:prstGeom prst="rect">
            <a:avLst/>
          </a:prstGeom>
        </p:spPr>
      </p:pic>
      <p:pic>
        <p:nvPicPr>
          <p:cNvPr id="15" name="Picture 14"/>
          <p:cNvPicPr>
            <a:picLocks noChangeAspect="1"/>
          </p:cNvPicPr>
          <p:nvPr/>
        </p:nvPicPr>
        <p:blipFill>
          <a:blip r:embed="rId10"/>
          <a:stretch>
            <a:fillRect/>
          </a:stretch>
        </p:blipFill>
        <p:spPr>
          <a:xfrm>
            <a:off x="6099329" y="2020943"/>
            <a:ext cx="2014375" cy="1963698"/>
          </a:xfrm>
          <a:prstGeom prst="rect">
            <a:avLst/>
          </a:prstGeom>
        </p:spPr>
      </p:pic>
      <p:pic>
        <p:nvPicPr>
          <p:cNvPr id="16" name="Picture 15"/>
          <p:cNvPicPr>
            <a:picLocks noChangeAspect="1"/>
          </p:cNvPicPr>
          <p:nvPr/>
        </p:nvPicPr>
        <p:blipFill>
          <a:blip r:embed="rId11"/>
          <a:stretch>
            <a:fillRect/>
          </a:stretch>
        </p:blipFill>
        <p:spPr>
          <a:xfrm>
            <a:off x="4130165" y="2021785"/>
            <a:ext cx="2023692" cy="2049472"/>
          </a:xfrm>
          <a:prstGeom prst="rect">
            <a:avLst/>
          </a:prstGeom>
        </p:spPr>
      </p:pic>
      <p:pic>
        <p:nvPicPr>
          <p:cNvPr id="17" name="Picture 16"/>
          <p:cNvPicPr>
            <a:picLocks noChangeAspect="1"/>
          </p:cNvPicPr>
          <p:nvPr/>
        </p:nvPicPr>
        <p:blipFill>
          <a:blip r:embed="rId12"/>
          <a:stretch>
            <a:fillRect/>
          </a:stretch>
        </p:blipFill>
        <p:spPr>
          <a:xfrm>
            <a:off x="8179859" y="2007804"/>
            <a:ext cx="1972597" cy="1935142"/>
          </a:xfrm>
          <a:prstGeom prst="rect">
            <a:avLst/>
          </a:prstGeom>
        </p:spPr>
      </p:pic>
      <p:pic>
        <p:nvPicPr>
          <p:cNvPr id="18" name="Picture 17"/>
          <p:cNvPicPr>
            <a:picLocks noChangeAspect="1"/>
          </p:cNvPicPr>
          <p:nvPr/>
        </p:nvPicPr>
        <p:blipFill>
          <a:blip r:embed="rId13"/>
          <a:stretch>
            <a:fillRect/>
          </a:stretch>
        </p:blipFill>
        <p:spPr>
          <a:xfrm>
            <a:off x="4076809" y="3987609"/>
            <a:ext cx="2077047" cy="2038102"/>
          </a:xfrm>
          <a:prstGeom prst="rect">
            <a:avLst/>
          </a:prstGeom>
        </p:spPr>
      </p:pic>
      <p:pic>
        <p:nvPicPr>
          <p:cNvPr id="19" name="Picture 18"/>
          <p:cNvPicPr>
            <a:picLocks noChangeAspect="1"/>
          </p:cNvPicPr>
          <p:nvPr/>
        </p:nvPicPr>
        <p:blipFill>
          <a:blip r:embed="rId14"/>
          <a:stretch>
            <a:fillRect/>
          </a:stretch>
        </p:blipFill>
        <p:spPr>
          <a:xfrm>
            <a:off x="10093159" y="1945308"/>
            <a:ext cx="2023086" cy="1997638"/>
          </a:xfrm>
          <a:prstGeom prst="rect">
            <a:avLst/>
          </a:prstGeom>
        </p:spPr>
      </p:pic>
      <p:sp>
        <p:nvSpPr>
          <p:cNvPr id="20" name="TextBox 19"/>
          <p:cNvSpPr txBox="1"/>
          <p:nvPr/>
        </p:nvSpPr>
        <p:spPr>
          <a:xfrm>
            <a:off x="1195961" y="5987504"/>
            <a:ext cx="9678155" cy="338554"/>
          </a:xfrm>
          <a:prstGeom prst="rect">
            <a:avLst/>
          </a:prstGeom>
          <a:noFill/>
        </p:spPr>
        <p:txBody>
          <a:bodyPr wrap="square" rtlCol="0">
            <a:spAutoFit/>
          </a:bodyPr>
          <a:lstStyle/>
          <a:p>
            <a:r>
              <a:rPr lang="en-CA" sz="1600" dirty="0" smtClean="0"/>
              <a:t>Alberta Health Services (January 2020). Personal Protective Equipment and You (Learning Module)</a:t>
            </a:r>
            <a:endParaRPr lang="en-CA" sz="1600" dirty="0"/>
          </a:p>
        </p:txBody>
      </p:sp>
    </p:spTree>
    <p:extLst>
      <p:ext uri="{BB962C8B-B14F-4D97-AF65-F5344CB8AC3E}">
        <p14:creationId xmlns:p14="http://schemas.microsoft.com/office/powerpoint/2010/main" val="38594287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PPE Points to Remember</a:t>
            </a:r>
            <a:endParaRPr lang="en-CA" dirty="0"/>
          </a:p>
        </p:txBody>
      </p:sp>
      <p:sp>
        <p:nvSpPr>
          <p:cNvPr id="3" name="Content Placeholder 2"/>
          <p:cNvSpPr>
            <a:spLocks noGrp="1"/>
          </p:cNvSpPr>
          <p:nvPr>
            <p:ph sz="half" idx="1"/>
          </p:nvPr>
        </p:nvSpPr>
        <p:spPr/>
        <p:txBody>
          <a:bodyPr>
            <a:normAutofit/>
          </a:bodyPr>
          <a:lstStyle/>
          <a:p>
            <a:pPr marL="271463" indent="-180975">
              <a:buFont typeface="Arial" panose="020B0604020202020204" pitchFamily="34" charset="0"/>
              <a:buChar char="•"/>
            </a:pPr>
            <a:r>
              <a:rPr lang="en-CA" dirty="0" smtClean="0"/>
              <a:t>PPE should be stored appropriately</a:t>
            </a:r>
          </a:p>
          <a:p>
            <a:pPr marL="271463" indent="-180975">
              <a:buFont typeface="Arial" panose="020B0604020202020204" pitchFamily="34" charset="0"/>
              <a:buChar char="•"/>
            </a:pPr>
            <a:r>
              <a:rPr lang="en-CA" dirty="0" smtClean="0"/>
              <a:t>PPE must remain clean and dry</a:t>
            </a:r>
          </a:p>
          <a:p>
            <a:pPr marL="564071" lvl="1" indent="-180975">
              <a:buFont typeface="Arial" panose="020B0604020202020204" pitchFamily="34" charset="0"/>
              <a:buChar char="•"/>
            </a:pPr>
            <a:r>
              <a:rPr lang="en-CA" dirty="0"/>
              <a:t>S</a:t>
            </a:r>
            <a:r>
              <a:rPr lang="en-CA" dirty="0" smtClean="0"/>
              <a:t>tore it with other clean supplies</a:t>
            </a:r>
          </a:p>
          <a:p>
            <a:pPr marL="564071" lvl="1" indent="-180975">
              <a:buFont typeface="Arial" panose="020B0604020202020204" pitchFamily="34" charset="0"/>
              <a:buChar char="•"/>
            </a:pPr>
            <a:r>
              <a:rPr lang="en-CA" dirty="0" smtClean="0"/>
              <a:t>Isolation cart</a:t>
            </a:r>
          </a:p>
          <a:p>
            <a:pPr marL="564071" lvl="1" indent="-180975">
              <a:buFont typeface="Arial" panose="020B0604020202020204" pitchFamily="34" charset="0"/>
              <a:buChar char="•"/>
            </a:pPr>
            <a:r>
              <a:rPr lang="en-CA" dirty="0" smtClean="0"/>
              <a:t>Utility room</a:t>
            </a:r>
          </a:p>
          <a:p>
            <a:pPr marL="564071" lvl="1" indent="-180975">
              <a:buFont typeface="Arial" panose="020B0604020202020204" pitchFamily="34" charset="0"/>
              <a:buChar char="•"/>
            </a:pPr>
            <a:r>
              <a:rPr lang="en-CA" dirty="0" smtClean="0"/>
              <a:t>Clean supply care</a:t>
            </a:r>
          </a:p>
          <a:p>
            <a:pPr marL="271463" indent="-180975">
              <a:buFont typeface="Arial" panose="020B0604020202020204" pitchFamily="34" charset="0"/>
              <a:buChar char="•"/>
            </a:pPr>
            <a:r>
              <a:rPr lang="en-CA" dirty="0" smtClean="0"/>
              <a:t>Only touch new PPE with clean hands</a:t>
            </a:r>
          </a:p>
          <a:p>
            <a:pPr marL="271463" indent="-180975">
              <a:buFont typeface="Arial" panose="020B0604020202020204" pitchFamily="34" charset="0"/>
              <a:buChar char="•"/>
            </a:pPr>
            <a:r>
              <a:rPr lang="en-CA" dirty="0" smtClean="0"/>
              <a:t>When stored at the point of care, it must be protected from contamination and must be discarded or cleaned if soiled</a:t>
            </a:r>
          </a:p>
          <a:p>
            <a:endParaRPr lang="en-CA" dirty="0" smtClean="0"/>
          </a:p>
        </p:txBody>
      </p:sp>
      <p:sp>
        <p:nvSpPr>
          <p:cNvPr id="4" name="Content Placeholder 3"/>
          <p:cNvSpPr>
            <a:spLocks noGrp="1"/>
          </p:cNvSpPr>
          <p:nvPr>
            <p:ph sz="half" idx="2"/>
          </p:nvPr>
        </p:nvSpPr>
        <p:spPr/>
        <p:txBody>
          <a:bodyPr>
            <a:normAutofit/>
          </a:bodyPr>
          <a:lstStyle/>
          <a:p>
            <a:pPr marL="271463" indent="-180975">
              <a:buFont typeface="Arial" panose="020B0604020202020204" pitchFamily="34" charset="0"/>
              <a:buChar char="•"/>
            </a:pPr>
            <a:r>
              <a:rPr lang="en-CA" dirty="0" smtClean="0"/>
              <a:t>Once you enter a patient’s care space consider any </a:t>
            </a:r>
            <a:r>
              <a:rPr lang="en-CA" dirty="0"/>
              <a:t>P</a:t>
            </a:r>
            <a:r>
              <a:rPr lang="en-CA" dirty="0" smtClean="0"/>
              <a:t>PE you are wearing to be contaminated:</a:t>
            </a:r>
          </a:p>
          <a:p>
            <a:pPr marL="271463" indent="-180975">
              <a:buFont typeface="Arial" panose="020B0604020202020204" pitchFamily="34" charset="0"/>
              <a:buChar char="•"/>
            </a:pPr>
            <a:r>
              <a:rPr lang="en-CA" dirty="0" smtClean="0"/>
              <a:t>Don PPE just before entering the care space</a:t>
            </a:r>
          </a:p>
          <a:p>
            <a:pPr marL="271463" indent="-180975">
              <a:buFont typeface="Arial" panose="020B0604020202020204" pitchFamily="34" charset="0"/>
              <a:buChar char="•"/>
            </a:pPr>
            <a:r>
              <a:rPr lang="en-CA" dirty="0" smtClean="0"/>
              <a:t>Collect all supplies before entering the care space</a:t>
            </a:r>
          </a:p>
          <a:p>
            <a:pPr marL="271463" indent="-180975">
              <a:buFont typeface="Arial" panose="020B0604020202020204" pitchFamily="34" charset="0"/>
              <a:buChar char="•"/>
            </a:pPr>
            <a:r>
              <a:rPr lang="en-CA" dirty="0" smtClean="0"/>
              <a:t>Doff PPE as soon as you are done using it; do not wear used PPE outside of the care space</a:t>
            </a:r>
          </a:p>
          <a:p>
            <a:pPr marL="271463" indent="-180975">
              <a:buFont typeface="Arial" panose="020B0604020202020204" pitchFamily="34" charset="0"/>
              <a:buChar char="•"/>
            </a:pPr>
            <a:r>
              <a:rPr lang="en-CA" dirty="0" smtClean="0"/>
              <a:t>Some PPE is task-specific: change gloves between tasks</a:t>
            </a:r>
            <a:endParaRPr lang="en-CA" dirty="0"/>
          </a:p>
        </p:txBody>
      </p:sp>
      <p:sp>
        <p:nvSpPr>
          <p:cNvPr id="5" name="Slide Number Placeholder 4"/>
          <p:cNvSpPr>
            <a:spLocks noGrp="1"/>
          </p:cNvSpPr>
          <p:nvPr>
            <p:ph type="sldNum" sz="quarter" idx="12"/>
          </p:nvPr>
        </p:nvSpPr>
        <p:spPr/>
        <p:txBody>
          <a:bodyPr/>
          <a:lstStyle/>
          <a:p>
            <a:fld id="{C85163B1-B462-4D21-B067-D117512AAFD1}" type="slidenum">
              <a:rPr lang="en-CA" smtClean="0"/>
              <a:t>81</a:t>
            </a:fld>
            <a:endParaRPr lang="en-CA"/>
          </a:p>
        </p:txBody>
      </p:sp>
      <p:sp>
        <p:nvSpPr>
          <p:cNvPr id="6" name="TextBox 5"/>
          <p:cNvSpPr txBox="1"/>
          <p:nvPr/>
        </p:nvSpPr>
        <p:spPr>
          <a:xfrm>
            <a:off x="1195961" y="5943703"/>
            <a:ext cx="9678155" cy="338554"/>
          </a:xfrm>
          <a:prstGeom prst="rect">
            <a:avLst/>
          </a:prstGeom>
          <a:noFill/>
        </p:spPr>
        <p:txBody>
          <a:bodyPr wrap="square" rtlCol="0">
            <a:spAutoFit/>
          </a:bodyPr>
          <a:lstStyle/>
          <a:p>
            <a:r>
              <a:rPr lang="en-CA" sz="1600" dirty="0" smtClean="0"/>
              <a:t>Alberta Health Services (January 2020). Personal Protective Equipment and You (Learning Module)</a:t>
            </a:r>
            <a:endParaRPr lang="en-CA" sz="1600" dirty="0"/>
          </a:p>
        </p:txBody>
      </p:sp>
    </p:spTree>
    <p:extLst>
      <p:ext uri="{BB962C8B-B14F-4D97-AF65-F5344CB8AC3E}">
        <p14:creationId xmlns:p14="http://schemas.microsoft.com/office/powerpoint/2010/main" val="29302207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PPE Skills Check</a:t>
            </a:r>
            <a:endParaRPr lang="en-CA" dirty="0"/>
          </a:p>
        </p:txBody>
      </p:sp>
      <p:sp>
        <p:nvSpPr>
          <p:cNvPr id="3" name="Content Placeholder 2"/>
          <p:cNvSpPr>
            <a:spLocks noGrp="1"/>
          </p:cNvSpPr>
          <p:nvPr>
            <p:ph idx="1"/>
          </p:nvPr>
        </p:nvSpPr>
        <p:spPr>
          <a:xfrm>
            <a:off x="1097280" y="1809521"/>
            <a:ext cx="10853294" cy="4736135"/>
          </a:xfrm>
        </p:spPr>
        <p:txBody>
          <a:bodyPr>
            <a:normAutofit/>
          </a:bodyPr>
          <a:lstStyle/>
          <a:p>
            <a:r>
              <a:rPr lang="en-CA" sz="2400" dirty="0" smtClean="0"/>
              <a:t>When you return to your centers:</a:t>
            </a:r>
          </a:p>
          <a:p>
            <a:pPr marL="201168" lvl="1" indent="0">
              <a:buNone/>
            </a:pPr>
            <a:r>
              <a:rPr lang="en-CA" sz="2200" b="1" dirty="0" smtClean="0"/>
              <a:t>Check</a:t>
            </a:r>
          </a:p>
          <a:p>
            <a:pPr marL="564071" lvl="1" indent="-180975">
              <a:buFont typeface="Arial" panose="020B0604020202020204" pitchFamily="34" charset="0"/>
              <a:buChar char="•"/>
            </a:pPr>
            <a:r>
              <a:rPr lang="en-CA" sz="2200" dirty="0"/>
              <a:t>W</a:t>
            </a:r>
            <a:r>
              <a:rPr lang="en-CA" sz="2200" dirty="0" smtClean="0"/>
              <a:t>hat glove size fits best</a:t>
            </a:r>
          </a:p>
          <a:p>
            <a:pPr marL="564071" lvl="1" indent="-180975">
              <a:buFont typeface="Arial" panose="020B0604020202020204" pitchFamily="34" charset="0"/>
              <a:buChar char="•"/>
            </a:pPr>
            <a:r>
              <a:rPr lang="en-CA" sz="2200" dirty="0" smtClean="0"/>
              <a:t>What gown size fits</a:t>
            </a:r>
          </a:p>
          <a:p>
            <a:pPr marL="564071" lvl="1" indent="-180975">
              <a:buFont typeface="Arial" panose="020B0604020202020204" pitchFamily="34" charset="0"/>
              <a:buChar char="•"/>
            </a:pPr>
            <a:r>
              <a:rPr lang="en-CA" sz="2200" dirty="0" smtClean="0"/>
              <a:t>Practice properly putting on (donning) and taking off (doffing) PPE with the “Buddy checklists”.</a:t>
            </a:r>
          </a:p>
          <a:p>
            <a:pPr marL="564071" lvl="1" indent="-180975">
              <a:buFont typeface="Arial" panose="020B0604020202020204" pitchFamily="34" charset="0"/>
              <a:buChar char="•"/>
            </a:pPr>
            <a:r>
              <a:rPr lang="en-CA" sz="2200" dirty="0" smtClean="0"/>
              <a:t>Try the AHS “PPE and You (Learning Module) 30-45 minutes (URL in Additional Information section)</a:t>
            </a:r>
          </a:p>
          <a:p>
            <a:pPr marL="201168" lvl="1" indent="0">
              <a:buNone/>
            </a:pPr>
            <a:r>
              <a:rPr lang="en-CA" sz="2200" b="1" dirty="0" smtClean="0"/>
              <a:t>Verify</a:t>
            </a:r>
          </a:p>
          <a:p>
            <a:pPr marL="564071" lvl="1" indent="-180975">
              <a:buClr>
                <a:srgbClr val="E48312"/>
              </a:buClr>
              <a:buFont typeface="Arial" panose="020B0604020202020204" pitchFamily="34" charset="0"/>
              <a:buChar char="•"/>
            </a:pPr>
            <a:r>
              <a:rPr lang="en-CA" sz="2200" dirty="0" smtClean="0">
                <a:solidFill>
                  <a:srgbClr val="000000">
                    <a:lumMod val="75000"/>
                    <a:lumOff val="25000"/>
                  </a:srgbClr>
                </a:solidFill>
              </a:rPr>
              <a:t>Identify the PPE that you currently have in your facility</a:t>
            </a:r>
          </a:p>
          <a:p>
            <a:pPr marL="564071" lvl="1" indent="-180975">
              <a:buClr>
                <a:srgbClr val="E48312"/>
              </a:buClr>
              <a:buFont typeface="Arial" panose="020B0604020202020204" pitchFamily="34" charset="0"/>
              <a:buChar char="•"/>
            </a:pPr>
            <a:r>
              <a:rPr lang="en-CA" sz="2200" dirty="0" smtClean="0">
                <a:solidFill>
                  <a:srgbClr val="000000">
                    <a:lumMod val="75000"/>
                    <a:lumOff val="25000"/>
                  </a:srgbClr>
                </a:solidFill>
              </a:rPr>
              <a:t>Verify that it is not expired</a:t>
            </a:r>
          </a:p>
          <a:p>
            <a:pPr marL="564071" lvl="1" indent="-180975">
              <a:buClr>
                <a:srgbClr val="E48312"/>
              </a:buClr>
              <a:buFont typeface="Arial" panose="020B0604020202020204" pitchFamily="34" charset="0"/>
              <a:buChar char="•"/>
            </a:pPr>
            <a:r>
              <a:rPr lang="en-CA" sz="2200" dirty="0" smtClean="0">
                <a:solidFill>
                  <a:srgbClr val="000000">
                    <a:lumMod val="75000"/>
                    <a:lumOff val="25000"/>
                  </a:srgbClr>
                </a:solidFill>
              </a:rPr>
              <a:t>Order when required PPE</a:t>
            </a:r>
          </a:p>
          <a:p>
            <a:endParaRPr lang="en-CA" dirty="0" smtClean="0"/>
          </a:p>
          <a:p>
            <a:endParaRPr lang="en-CA" dirty="0"/>
          </a:p>
        </p:txBody>
      </p:sp>
      <p:sp>
        <p:nvSpPr>
          <p:cNvPr id="4" name="Slide Number Placeholder 3"/>
          <p:cNvSpPr>
            <a:spLocks noGrp="1"/>
          </p:cNvSpPr>
          <p:nvPr>
            <p:ph type="sldNum" sz="quarter" idx="12"/>
          </p:nvPr>
        </p:nvSpPr>
        <p:spPr/>
        <p:txBody>
          <a:bodyPr/>
          <a:lstStyle/>
          <a:p>
            <a:fld id="{C85163B1-B462-4D21-B067-D117512AAFD1}" type="slidenum">
              <a:rPr lang="en-CA" smtClean="0"/>
              <a:t>82</a:t>
            </a:fld>
            <a:endParaRPr lang="en-CA"/>
          </a:p>
        </p:txBody>
      </p:sp>
    </p:spTree>
    <p:extLst>
      <p:ext uri="{BB962C8B-B14F-4D97-AF65-F5344CB8AC3E}">
        <p14:creationId xmlns:p14="http://schemas.microsoft.com/office/powerpoint/2010/main" val="29939377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Ordering PPE</a:t>
            </a:r>
            <a:endParaRPr lang="en-CA" dirty="0"/>
          </a:p>
        </p:txBody>
      </p:sp>
      <p:sp>
        <p:nvSpPr>
          <p:cNvPr id="3" name="Content Placeholder 2"/>
          <p:cNvSpPr>
            <a:spLocks noGrp="1"/>
          </p:cNvSpPr>
          <p:nvPr>
            <p:ph sz="half" idx="1"/>
          </p:nvPr>
        </p:nvSpPr>
        <p:spPr/>
        <p:txBody>
          <a:bodyPr>
            <a:normAutofit/>
          </a:bodyPr>
          <a:lstStyle/>
          <a:p>
            <a:endParaRPr lang="en-CA" dirty="0"/>
          </a:p>
          <a:p>
            <a:endParaRPr lang="en-CA" dirty="0"/>
          </a:p>
        </p:txBody>
      </p:sp>
      <p:sp>
        <p:nvSpPr>
          <p:cNvPr id="5" name="Content Placeholder 4"/>
          <p:cNvSpPr>
            <a:spLocks noGrp="1"/>
          </p:cNvSpPr>
          <p:nvPr>
            <p:ph sz="half" idx="2"/>
          </p:nvPr>
        </p:nvSpPr>
        <p:spPr>
          <a:xfrm>
            <a:off x="1188719" y="1954108"/>
            <a:ext cx="8463995" cy="4023360"/>
          </a:xfrm>
        </p:spPr>
        <p:txBody>
          <a:bodyPr>
            <a:normAutofit/>
          </a:bodyPr>
          <a:lstStyle/>
          <a:p>
            <a:r>
              <a:rPr lang="en-CA" sz="2400" b="1" dirty="0" smtClean="0"/>
              <a:t>FNIHB Employed Nurses</a:t>
            </a:r>
          </a:p>
          <a:p>
            <a:r>
              <a:rPr lang="en-CA" dirty="0" smtClean="0"/>
              <a:t>Complete </a:t>
            </a:r>
            <a:r>
              <a:rPr lang="en-CA" dirty="0"/>
              <a:t>the Medical </a:t>
            </a:r>
            <a:r>
              <a:rPr lang="en-CA" dirty="0" smtClean="0"/>
              <a:t>Supply/Pharmaceutical </a:t>
            </a:r>
            <a:r>
              <a:rPr lang="en-CA" dirty="0"/>
              <a:t>Order Form based on need </a:t>
            </a:r>
            <a:r>
              <a:rPr lang="en-CA" dirty="0" smtClean="0"/>
              <a:t>and </a:t>
            </a:r>
            <a:r>
              <a:rPr lang="en-CA" dirty="0"/>
              <a:t>send to your Zone Nursing Manager.</a:t>
            </a:r>
          </a:p>
          <a:p>
            <a:pPr marL="0" indent="0">
              <a:buNone/>
            </a:pPr>
            <a:endParaRPr lang="en-CA" dirty="0"/>
          </a:p>
        </p:txBody>
      </p:sp>
      <p:sp>
        <p:nvSpPr>
          <p:cNvPr id="4" name="Slide Number Placeholder 3"/>
          <p:cNvSpPr>
            <a:spLocks noGrp="1"/>
          </p:cNvSpPr>
          <p:nvPr>
            <p:ph type="sldNum" sz="quarter" idx="12"/>
          </p:nvPr>
        </p:nvSpPr>
        <p:spPr/>
        <p:txBody>
          <a:bodyPr/>
          <a:lstStyle/>
          <a:p>
            <a:fld id="{C85163B1-B462-4D21-B067-D117512AAFD1}" type="slidenum">
              <a:rPr lang="en-CA" smtClean="0"/>
              <a:t>83</a:t>
            </a:fld>
            <a:endParaRPr lang="en-CA"/>
          </a:p>
        </p:txBody>
      </p:sp>
      <p:sp>
        <p:nvSpPr>
          <p:cNvPr id="8" name="Content Placeholder 4"/>
          <p:cNvSpPr txBox="1">
            <a:spLocks/>
          </p:cNvSpPr>
          <p:nvPr/>
        </p:nvSpPr>
        <p:spPr>
          <a:xfrm>
            <a:off x="1188719" y="3665213"/>
            <a:ext cx="8631421" cy="265187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CA" sz="2400" b="1" dirty="0" smtClean="0"/>
              <a:t>Nation Employed Nurses</a:t>
            </a:r>
          </a:p>
          <a:p>
            <a:r>
              <a:rPr lang="en-CA" dirty="0" smtClean="0"/>
              <a:t>Utilize your normal acquisition pathways for PPE. i.e. medical supply distributor</a:t>
            </a:r>
          </a:p>
          <a:p>
            <a:endParaRPr lang="en-CA" dirty="0" smtClean="0"/>
          </a:p>
          <a:p>
            <a:endParaRPr lang="en-CA" dirty="0"/>
          </a:p>
          <a:p>
            <a:r>
              <a:rPr lang="en-CA" dirty="0" smtClean="0"/>
              <a:t>NOTE: In a Pandemic Situation, FNIHB has access to a national stock piles of PPE which will be distributed to communities.</a:t>
            </a:r>
            <a:endParaRPr lang="en-CA" dirty="0"/>
          </a:p>
        </p:txBody>
      </p:sp>
    </p:spTree>
    <p:extLst>
      <p:ext uri="{BB962C8B-B14F-4D97-AF65-F5344CB8AC3E}">
        <p14:creationId xmlns:p14="http://schemas.microsoft.com/office/powerpoint/2010/main" val="294884898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IPC Guidelines</a:t>
            </a:r>
            <a:endParaRPr lang="en-CA" dirty="0"/>
          </a:p>
        </p:txBody>
      </p:sp>
      <p:pic>
        <p:nvPicPr>
          <p:cNvPr id="6" name="Content Placeholder 5"/>
          <p:cNvPicPr>
            <a:picLocks noGrp="1" noChangeAspect="1"/>
          </p:cNvPicPr>
          <p:nvPr>
            <p:ph sz="half" idx="1"/>
          </p:nvPr>
        </p:nvPicPr>
        <p:blipFill>
          <a:blip r:embed="rId3"/>
          <a:stretch>
            <a:fillRect/>
          </a:stretch>
        </p:blipFill>
        <p:spPr>
          <a:xfrm>
            <a:off x="5524421" y="495656"/>
            <a:ext cx="5633434" cy="5563311"/>
          </a:xfrm>
          <a:prstGeom prst="rect">
            <a:avLst/>
          </a:prstGeom>
          <a:ln w="9525">
            <a:solidFill>
              <a:schemeClr val="tx1"/>
            </a:solidFill>
          </a:ln>
        </p:spPr>
      </p:pic>
      <p:sp>
        <p:nvSpPr>
          <p:cNvPr id="5" name="Slide Number Placeholder 4"/>
          <p:cNvSpPr>
            <a:spLocks noGrp="1"/>
          </p:cNvSpPr>
          <p:nvPr>
            <p:ph type="sldNum" sz="quarter" idx="12"/>
          </p:nvPr>
        </p:nvSpPr>
        <p:spPr/>
        <p:txBody>
          <a:bodyPr/>
          <a:lstStyle/>
          <a:p>
            <a:fld id="{C85163B1-B462-4D21-B067-D117512AAFD1}" type="slidenum">
              <a:rPr lang="en-CA" smtClean="0"/>
              <a:t>84</a:t>
            </a:fld>
            <a:endParaRPr lang="en-CA"/>
          </a:p>
        </p:txBody>
      </p:sp>
      <p:sp>
        <p:nvSpPr>
          <p:cNvPr id="7" name="TextBox 6"/>
          <p:cNvSpPr txBox="1"/>
          <p:nvPr/>
        </p:nvSpPr>
        <p:spPr>
          <a:xfrm>
            <a:off x="1822962" y="2771305"/>
            <a:ext cx="2105696" cy="923330"/>
          </a:xfrm>
          <a:prstGeom prst="rect">
            <a:avLst/>
          </a:prstGeom>
          <a:noFill/>
        </p:spPr>
        <p:txBody>
          <a:bodyPr wrap="square" rtlCol="0">
            <a:spAutoFit/>
          </a:bodyPr>
          <a:lstStyle/>
          <a:p>
            <a:r>
              <a:rPr lang="en-CA" dirty="0" smtClean="0"/>
              <a:t>Can be found on </a:t>
            </a:r>
            <a:r>
              <a:rPr lang="en-CA" dirty="0" err="1" smtClean="0"/>
              <a:t>OneHealth</a:t>
            </a:r>
            <a:r>
              <a:rPr lang="en-CA" dirty="0" smtClean="0"/>
              <a:t> under the CDC section.</a:t>
            </a:r>
            <a:endParaRPr lang="en-CA" dirty="0"/>
          </a:p>
        </p:txBody>
      </p:sp>
    </p:spTree>
    <p:extLst>
      <p:ext uri="{BB962C8B-B14F-4D97-AF65-F5344CB8AC3E}">
        <p14:creationId xmlns:p14="http://schemas.microsoft.com/office/powerpoint/2010/main" val="12581219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Additional Information</a:t>
            </a:r>
            <a:endParaRPr lang="en-CA" dirty="0"/>
          </a:p>
        </p:txBody>
      </p:sp>
      <p:sp>
        <p:nvSpPr>
          <p:cNvPr id="3" name="Content Placeholder 2"/>
          <p:cNvSpPr>
            <a:spLocks noGrp="1"/>
          </p:cNvSpPr>
          <p:nvPr>
            <p:ph idx="1"/>
          </p:nvPr>
        </p:nvSpPr>
        <p:spPr/>
        <p:txBody>
          <a:bodyPr>
            <a:normAutofit fontScale="92500"/>
          </a:bodyPr>
          <a:lstStyle/>
          <a:p>
            <a:r>
              <a:rPr lang="en-CA" dirty="0"/>
              <a:t>AHS COVID-19 Information for HC professionals</a:t>
            </a:r>
          </a:p>
          <a:p>
            <a:r>
              <a:rPr lang="en-CA" dirty="0"/>
              <a:t>PCRA</a:t>
            </a:r>
          </a:p>
          <a:p>
            <a:pPr lvl="1">
              <a:buFont typeface="Arial" panose="020B0604020202020204" pitchFamily="34" charset="0"/>
              <a:buChar char="•"/>
            </a:pPr>
            <a:r>
              <a:rPr lang="en-CA" dirty="0">
                <a:hlinkClick r:id="rId3"/>
              </a:rPr>
              <a:t>https://www.albertahealthservices.ca/assets/healthinfo/ipc/hi-ipc-acute-care-pcra.pdf</a:t>
            </a:r>
            <a:endParaRPr lang="en-CA" dirty="0"/>
          </a:p>
          <a:p>
            <a:r>
              <a:rPr lang="en-CA" dirty="0"/>
              <a:t>Real time COVID-19 Mapping</a:t>
            </a:r>
          </a:p>
          <a:p>
            <a:pPr lvl="1">
              <a:buFont typeface="Arial" panose="020B0604020202020204" pitchFamily="34" charset="0"/>
              <a:buChar char="•"/>
            </a:pPr>
            <a:r>
              <a:rPr lang="en-CA" dirty="0">
                <a:hlinkClick r:id="rId4"/>
              </a:rPr>
              <a:t>https://gisanddata.maps.arcgis.com/apps/opsdashboard/index.html#/bda7594740fd40299423467b48e9ecf6</a:t>
            </a:r>
            <a:endParaRPr lang="en-CA" dirty="0"/>
          </a:p>
          <a:p>
            <a:r>
              <a:rPr lang="en-CA" dirty="0"/>
              <a:t>AGMP Procedures</a:t>
            </a:r>
          </a:p>
          <a:p>
            <a:pPr lvl="1">
              <a:buFont typeface="Arial" panose="020B0604020202020204" pitchFamily="34" charset="0"/>
              <a:buChar char="•"/>
            </a:pPr>
            <a:r>
              <a:rPr lang="en-CA" dirty="0"/>
              <a:t>https://www.albertahealthservices.ca/assets/healthinfo/ipc/hi-ipc-respiratory-additional-precautions-assessment.pdf</a:t>
            </a:r>
          </a:p>
          <a:p>
            <a:r>
              <a:rPr lang="en-CA" dirty="0" smtClean="0"/>
              <a:t>AHS </a:t>
            </a:r>
            <a:r>
              <a:rPr lang="en-CA" dirty="0"/>
              <a:t>“PPE and You (Learning Module) 30-45 minutes</a:t>
            </a:r>
          </a:p>
          <a:p>
            <a:pPr marL="361950" indent="-180975">
              <a:buFont typeface="Arial" panose="020B0604020202020204" pitchFamily="34" charset="0"/>
              <a:buChar char="•"/>
            </a:pPr>
            <a:r>
              <a:rPr lang="en-CA" dirty="0" smtClean="0"/>
              <a:t>https</a:t>
            </a:r>
            <a:r>
              <a:rPr lang="en-CA" dirty="0"/>
              <a:t>://ahamms01.https.internapcdn.net/ahamms01/Content/AHS_Website/modules/ipc/ipc-ppe-and-you/story.html</a:t>
            </a:r>
          </a:p>
          <a:p>
            <a:endParaRPr lang="en-CA" dirty="0"/>
          </a:p>
        </p:txBody>
      </p:sp>
      <p:sp>
        <p:nvSpPr>
          <p:cNvPr id="4" name="Slide Number Placeholder 3"/>
          <p:cNvSpPr>
            <a:spLocks noGrp="1"/>
          </p:cNvSpPr>
          <p:nvPr>
            <p:ph type="sldNum" sz="quarter" idx="12"/>
          </p:nvPr>
        </p:nvSpPr>
        <p:spPr/>
        <p:txBody>
          <a:bodyPr/>
          <a:lstStyle/>
          <a:p>
            <a:fld id="{C85163B1-B462-4D21-B067-D117512AAFD1}" type="slidenum">
              <a:rPr lang="en-CA" smtClean="0"/>
              <a:t>85</a:t>
            </a:fld>
            <a:endParaRPr lang="en-CA"/>
          </a:p>
        </p:txBody>
      </p:sp>
    </p:spTree>
    <p:extLst>
      <p:ext uri="{BB962C8B-B14F-4D97-AF65-F5344CB8AC3E}">
        <p14:creationId xmlns:p14="http://schemas.microsoft.com/office/powerpoint/2010/main" val="429247210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PPE – return demonstration</a:t>
            </a:r>
            <a:endParaRPr lang="en-CA" dirty="0"/>
          </a:p>
        </p:txBody>
      </p:sp>
      <p:sp>
        <p:nvSpPr>
          <p:cNvPr id="3" name="Content Placeholder 2"/>
          <p:cNvSpPr>
            <a:spLocks noGrp="1"/>
          </p:cNvSpPr>
          <p:nvPr>
            <p:ph idx="1"/>
          </p:nvPr>
        </p:nvSpPr>
        <p:spPr/>
        <p:txBody>
          <a:bodyPr>
            <a:normAutofit/>
          </a:bodyPr>
          <a:lstStyle/>
          <a:p>
            <a:pPr marL="266700" indent="-174625">
              <a:buFont typeface="Arial" panose="020B0604020202020204" pitchFamily="34" charset="0"/>
              <a:buChar char="•"/>
            </a:pPr>
            <a:r>
              <a:rPr lang="en-CA" dirty="0" smtClean="0"/>
              <a:t>Find a partner</a:t>
            </a:r>
          </a:p>
          <a:p>
            <a:pPr marL="266700" indent="-174625">
              <a:buFont typeface="Arial" panose="020B0604020202020204" pitchFamily="34" charset="0"/>
              <a:buChar char="•"/>
            </a:pPr>
            <a:r>
              <a:rPr lang="en-CA" dirty="0" smtClean="0"/>
              <a:t>Use the donning checklist</a:t>
            </a:r>
          </a:p>
          <a:p>
            <a:pPr marL="266700" indent="-174625">
              <a:buFont typeface="Arial" panose="020B0604020202020204" pitchFamily="34" charset="0"/>
              <a:buChar char="•"/>
            </a:pPr>
            <a:r>
              <a:rPr lang="en-CA" dirty="0" smtClean="0"/>
              <a:t>Don PPE for contact and droplet precautions</a:t>
            </a:r>
          </a:p>
          <a:p>
            <a:pPr marL="266700" indent="-174625">
              <a:buFont typeface="Arial" panose="020B0604020202020204" pitchFamily="34" charset="0"/>
              <a:buChar char="•"/>
            </a:pPr>
            <a:r>
              <a:rPr lang="en-CA" dirty="0" smtClean="0"/>
              <a:t>SMILE </a:t>
            </a:r>
            <a:r>
              <a:rPr lang="en-CA" dirty="0" smtClean="0">
                <a:sym typeface="Wingdings" panose="05000000000000000000" pitchFamily="2" charset="2"/>
              </a:rPr>
              <a:t>   (group picture time)</a:t>
            </a:r>
          </a:p>
          <a:p>
            <a:pPr marL="266700" indent="-174625">
              <a:buFont typeface="Arial" panose="020B0604020202020204" pitchFamily="34" charset="0"/>
              <a:buChar char="•"/>
            </a:pPr>
            <a:r>
              <a:rPr lang="en-CA" dirty="0" smtClean="0">
                <a:sym typeface="Wingdings" panose="05000000000000000000" pitchFamily="2" charset="2"/>
              </a:rPr>
              <a:t>Doff the PPE in the correct order</a:t>
            </a:r>
          </a:p>
          <a:p>
            <a:pPr marL="266700" lvl="1" indent="-174625">
              <a:buFont typeface="Arial" panose="020B0604020202020204" pitchFamily="34" charset="0"/>
              <a:buChar char="•"/>
            </a:pPr>
            <a:r>
              <a:rPr lang="en-CA" sz="2000" dirty="0" smtClean="0">
                <a:sym typeface="Wingdings" panose="05000000000000000000" pitchFamily="2" charset="2"/>
              </a:rPr>
              <a:t>Watch to see if your partner contaminates themselves in any way</a:t>
            </a:r>
            <a:endParaRPr lang="en-CA" sz="2000" dirty="0"/>
          </a:p>
        </p:txBody>
      </p:sp>
      <p:sp>
        <p:nvSpPr>
          <p:cNvPr id="4" name="Slide Number Placeholder 3"/>
          <p:cNvSpPr>
            <a:spLocks noGrp="1"/>
          </p:cNvSpPr>
          <p:nvPr>
            <p:ph type="sldNum" sz="quarter" idx="12"/>
          </p:nvPr>
        </p:nvSpPr>
        <p:spPr/>
        <p:txBody>
          <a:bodyPr/>
          <a:lstStyle/>
          <a:p>
            <a:fld id="{C85163B1-B462-4D21-B067-D117512AAFD1}" type="slidenum">
              <a:rPr lang="en-CA" smtClean="0"/>
              <a:t>86</a:t>
            </a:fld>
            <a:endParaRPr lang="en-CA"/>
          </a:p>
        </p:txBody>
      </p:sp>
    </p:spTree>
    <p:extLst>
      <p:ext uri="{BB962C8B-B14F-4D97-AF65-F5344CB8AC3E}">
        <p14:creationId xmlns:p14="http://schemas.microsoft.com/office/powerpoint/2010/main" val="288803248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85163B1-B462-4D21-B067-D117512AAFD1}" type="slidenum">
              <a:rPr lang="en-CA" smtClean="0"/>
              <a:t>87</a:t>
            </a:fld>
            <a:endParaRPr lang="en-CA"/>
          </a:p>
        </p:txBody>
      </p:sp>
      <p:sp>
        <p:nvSpPr>
          <p:cNvPr id="5" name="Rectangle 4"/>
          <p:cNvSpPr/>
          <p:nvPr/>
        </p:nvSpPr>
        <p:spPr>
          <a:xfrm>
            <a:off x="4397331" y="2967335"/>
            <a:ext cx="3397341"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Questions?</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5263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Susceptibility</a:t>
            </a:r>
            <a:endParaRPr lang="en-CA" dirty="0"/>
          </a:p>
        </p:txBody>
      </p:sp>
      <p:sp>
        <p:nvSpPr>
          <p:cNvPr id="3" name="Content Placeholder 2"/>
          <p:cNvSpPr>
            <a:spLocks noGrp="1"/>
          </p:cNvSpPr>
          <p:nvPr>
            <p:ph type="body" idx="1"/>
          </p:nvPr>
        </p:nvSpPr>
        <p:spPr/>
        <p:txBody>
          <a:bodyPr>
            <a:normAutofit fontScale="92500" lnSpcReduction="20000"/>
          </a:bodyPr>
          <a:lstStyle/>
          <a:p>
            <a:endParaRPr lang="en-CA" dirty="0"/>
          </a:p>
          <a:p>
            <a:r>
              <a:rPr lang="en-US" b="1" dirty="0"/>
              <a:t>Underlying conditions of patients:</a:t>
            </a:r>
          </a:p>
          <a:p>
            <a:endParaRPr lang="en-CA" dirty="0"/>
          </a:p>
        </p:txBody>
      </p:sp>
      <p:pic>
        <p:nvPicPr>
          <p:cNvPr id="7" name="Content Placeholder 6"/>
          <p:cNvPicPr>
            <a:picLocks noGrp="1" noChangeAspect="1"/>
          </p:cNvPicPr>
          <p:nvPr>
            <p:ph sz="half" idx="2"/>
          </p:nvPr>
        </p:nvPicPr>
        <p:blipFill>
          <a:blip r:embed="rId3"/>
          <a:stretch>
            <a:fillRect/>
          </a:stretch>
        </p:blipFill>
        <p:spPr>
          <a:xfrm>
            <a:off x="1230449" y="2486816"/>
            <a:ext cx="4365114" cy="3066554"/>
          </a:xfrm>
          <a:prstGeom prst="rect">
            <a:avLst/>
          </a:prstGeom>
        </p:spPr>
      </p:pic>
      <p:sp>
        <p:nvSpPr>
          <p:cNvPr id="5" name="Text Placeholder 4"/>
          <p:cNvSpPr>
            <a:spLocks noGrp="1"/>
          </p:cNvSpPr>
          <p:nvPr>
            <p:ph type="body" sz="quarter" idx="3"/>
          </p:nvPr>
        </p:nvSpPr>
        <p:spPr/>
        <p:txBody>
          <a:bodyPr>
            <a:normAutofit fontScale="92500" lnSpcReduction="20000"/>
          </a:bodyPr>
          <a:lstStyle/>
          <a:p>
            <a:endParaRPr lang="en-US" b="1" dirty="0" smtClean="0"/>
          </a:p>
          <a:p>
            <a:r>
              <a:rPr lang="en-US" b="1" dirty="0" smtClean="0"/>
              <a:t>Outcomes </a:t>
            </a:r>
            <a:r>
              <a:rPr lang="en-US" b="1" dirty="0"/>
              <a:t>as </a:t>
            </a:r>
            <a:r>
              <a:rPr lang="en-US" b="1" dirty="0" smtClean="0"/>
              <a:t>of February 3, 2020:</a:t>
            </a:r>
            <a:endParaRPr lang="en-US" b="1" dirty="0"/>
          </a:p>
          <a:p>
            <a:endParaRPr lang="en-CA" dirty="0"/>
          </a:p>
        </p:txBody>
      </p:sp>
      <p:sp>
        <p:nvSpPr>
          <p:cNvPr id="6" name="Content Placeholder 5"/>
          <p:cNvSpPr>
            <a:spLocks noGrp="1"/>
          </p:cNvSpPr>
          <p:nvPr>
            <p:ph sz="quarter" idx="4"/>
          </p:nvPr>
        </p:nvSpPr>
        <p:spPr>
          <a:xfrm>
            <a:off x="6217920" y="2469996"/>
            <a:ext cx="3856906" cy="3378200"/>
          </a:xfrm>
        </p:spPr>
        <p:txBody>
          <a:bodyPr>
            <a:normAutofit/>
          </a:bodyPr>
          <a:lstStyle/>
          <a:p>
            <a:pPr marL="285750" indent="-285750">
              <a:spcBef>
                <a:spcPts val="600"/>
              </a:spcBef>
              <a:buFont typeface="Arial" panose="020B0604020202020204" pitchFamily="34" charset="0"/>
              <a:buChar char="•"/>
            </a:pPr>
            <a:r>
              <a:rPr lang="en-CA" dirty="0" smtClean="0"/>
              <a:t>Susceptibility </a:t>
            </a:r>
            <a:r>
              <a:rPr lang="en-CA" dirty="0"/>
              <a:t>is assumed to be universal. </a:t>
            </a:r>
            <a:endParaRPr lang="en-CA" dirty="0" smtClean="0"/>
          </a:p>
          <a:p>
            <a:pPr marL="285750" indent="-285750">
              <a:spcBef>
                <a:spcPts val="600"/>
              </a:spcBef>
              <a:buFont typeface="Arial" panose="020B0604020202020204" pitchFamily="34" charset="0"/>
              <a:buChar char="•"/>
            </a:pPr>
            <a:r>
              <a:rPr lang="en-CA" dirty="0" smtClean="0"/>
              <a:t>People </a:t>
            </a:r>
            <a:r>
              <a:rPr lang="en-CA" dirty="0"/>
              <a:t>with existing chronic medical conditions (e.g., cardiovascular and liver disorders, diabetes and other respiratory diseases) are likely more vulnerable to severe COVID-19 illness.</a:t>
            </a:r>
          </a:p>
          <a:p>
            <a:endParaRPr lang="en-CA" dirty="0"/>
          </a:p>
        </p:txBody>
      </p:sp>
      <p:sp>
        <p:nvSpPr>
          <p:cNvPr id="10" name="Slide Number Placeholder 9"/>
          <p:cNvSpPr>
            <a:spLocks noGrp="1"/>
          </p:cNvSpPr>
          <p:nvPr>
            <p:ph type="sldNum" sz="quarter" idx="12"/>
          </p:nvPr>
        </p:nvSpPr>
        <p:spPr/>
        <p:txBody>
          <a:bodyPr/>
          <a:lstStyle/>
          <a:p>
            <a:fld id="{C85163B1-B462-4D21-B067-D117512AAFD1}" type="slidenum">
              <a:rPr lang="en-CA" smtClean="0"/>
              <a:t>9</a:t>
            </a:fld>
            <a:endParaRPr lang="en-CA"/>
          </a:p>
        </p:txBody>
      </p:sp>
      <p:sp>
        <p:nvSpPr>
          <p:cNvPr id="11" name="Rectangle 10"/>
          <p:cNvSpPr/>
          <p:nvPr/>
        </p:nvSpPr>
        <p:spPr>
          <a:xfrm>
            <a:off x="691002" y="5760589"/>
            <a:ext cx="10972799" cy="584775"/>
          </a:xfrm>
          <a:prstGeom prst="rect">
            <a:avLst/>
          </a:prstGeom>
        </p:spPr>
        <p:txBody>
          <a:bodyPr wrap="square">
            <a:spAutoFit/>
          </a:bodyPr>
          <a:lstStyle/>
          <a:p>
            <a:r>
              <a:rPr lang="en-US" sz="1600" dirty="0" smtClean="0"/>
              <a:t>Source: Wang </a:t>
            </a:r>
            <a:r>
              <a:rPr lang="en-US" sz="1600" dirty="0"/>
              <a:t>D, Bo Hu, et al.  Clinical characteristics of 138 </a:t>
            </a:r>
            <a:r>
              <a:rPr lang="en-US" sz="1600" dirty="0" err="1"/>
              <a:t>hospitalised</a:t>
            </a:r>
            <a:r>
              <a:rPr lang="en-US" sz="1600" dirty="0"/>
              <a:t> patients with 2019 Novel Corona virus-infected pneumonia in Wuhan, China.  The Lancet.  07.02.20   138 cases.</a:t>
            </a:r>
          </a:p>
        </p:txBody>
      </p:sp>
    </p:spTree>
    <p:extLst>
      <p:ext uri="{BB962C8B-B14F-4D97-AF65-F5344CB8AC3E}">
        <p14:creationId xmlns:p14="http://schemas.microsoft.com/office/powerpoint/2010/main" val="2735713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6638</TotalTime>
  <Words>6330</Words>
  <Application>Microsoft Office PowerPoint</Application>
  <PresentationFormat>Widescreen</PresentationFormat>
  <Paragraphs>833</Paragraphs>
  <Slides>87</Slides>
  <Notes>82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87</vt:i4>
      </vt:variant>
    </vt:vector>
  </HeadingPairs>
  <TitlesOfParts>
    <vt:vector size="95" baseType="lpstr">
      <vt:lpstr>ＭＳ Ｐゴシック</vt:lpstr>
      <vt:lpstr>Arial</vt:lpstr>
      <vt:lpstr>Calibri</vt:lpstr>
      <vt:lpstr>Calibri Light</vt:lpstr>
      <vt:lpstr>Tahoma</vt:lpstr>
      <vt:lpstr>Times New Roman</vt:lpstr>
      <vt:lpstr>Wingdings</vt:lpstr>
      <vt:lpstr>Retrospect</vt:lpstr>
      <vt:lpstr>COVID-19  Infection Prevention and Control PPE for Healthcare Workers</vt:lpstr>
      <vt:lpstr>Overview</vt:lpstr>
      <vt:lpstr>COVID-19 Current Situation </vt:lpstr>
      <vt:lpstr>Current Situation Globally</vt:lpstr>
      <vt:lpstr>Current Situation Canada</vt:lpstr>
      <vt:lpstr>PowerPoint Presentation</vt:lpstr>
      <vt:lpstr>Etiology Human Coronaviruses</vt:lpstr>
      <vt:lpstr>COVID-19</vt:lpstr>
      <vt:lpstr>Susceptibility</vt:lpstr>
      <vt:lpstr>Characteristics of COVID-19 compared to other major viruses</vt:lpstr>
      <vt:lpstr>COVID-19: Mode of Transmission</vt:lpstr>
      <vt:lpstr>COVID-19: Mode of Transmission</vt:lpstr>
      <vt:lpstr>COVID-19: Mode of Transmission</vt:lpstr>
      <vt:lpstr>COVID-19:  Incubation period</vt:lpstr>
      <vt:lpstr>COVID-19:  Clinical Presentation</vt:lpstr>
      <vt:lpstr>COVID-19: Treatment</vt:lpstr>
      <vt:lpstr>COVID-19 estimates on clinical severity (n=17185)</vt:lpstr>
      <vt:lpstr>COVID-19:  Exposure Criteria</vt:lpstr>
      <vt:lpstr>COVID-19:  Case definition</vt:lpstr>
      <vt:lpstr>COVID-19:  Case definition</vt:lpstr>
      <vt:lpstr>COVID-19:  Case definition</vt:lpstr>
      <vt:lpstr>COVID-19 : Case definition (cont’d)</vt:lpstr>
      <vt:lpstr>COVID-19: AHS/FNIHB Reporting Requirements</vt:lpstr>
      <vt:lpstr>Actions: Government of Canada</vt:lpstr>
      <vt:lpstr>Actions: First Nations and Inuit Health Branch</vt:lpstr>
      <vt:lpstr>On the horizon</vt:lpstr>
      <vt:lpstr>Reminder </vt:lpstr>
      <vt:lpstr>PowerPoint Presentation</vt:lpstr>
      <vt:lpstr>Infection Prevention and Control PPE for Healthcare Workers</vt:lpstr>
      <vt:lpstr>COVID-19  Chain of Infection</vt:lpstr>
      <vt:lpstr>Causative/Infective Agent</vt:lpstr>
      <vt:lpstr>Causative/Infective Agent</vt:lpstr>
      <vt:lpstr>Reservoir</vt:lpstr>
      <vt:lpstr>Reservoir</vt:lpstr>
      <vt:lpstr>Portal of Exit</vt:lpstr>
      <vt:lpstr>Portal of Exit</vt:lpstr>
      <vt:lpstr>Mode of Transmission/Spread</vt:lpstr>
      <vt:lpstr>Mode of Transmission/Spread</vt:lpstr>
      <vt:lpstr>Mode of Transmission/Spread</vt:lpstr>
      <vt:lpstr>Portal of Entry</vt:lpstr>
      <vt:lpstr>Portal of Entry</vt:lpstr>
      <vt:lpstr> Susceptible Host </vt:lpstr>
      <vt:lpstr>Susceptible Host </vt:lpstr>
      <vt:lpstr>Routine Practices</vt:lpstr>
      <vt:lpstr>Routine Practices</vt:lpstr>
      <vt:lpstr>PCRA: Point of Care Risk Assessment</vt:lpstr>
      <vt:lpstr>PCRA: Point of Care Risk Assessment</vt:lpstr>
      <vt:lpstr>PCRA: Point of Care Risk Assessment</vt:lpstr>
      <vt:lpstr>PCRA: Point of Care Risk Assessment</vt:lpstr>
      <vt:lpstr>Hand Hygiene</vt:lpstr>
      <vt:lpstr>Hand Hygiene</vt:lpstr>
      <vt:lpstr>Hand Hygiene</vt:lpstr>
      <vt:lpstr>Hand Hygiene</vt:lpstr>
      <vt:lpstr>Source Control</vt:lpstr>
      <vt:lpstr>Client Placement and Accommodation</vt:lpstr>
      <vt:lpstr>Management of Patient Environment</vt:lpstr>
      <vt:lpstr>Environmental Cleaning</vt:lpstr>
      <vt:lpstr>Environmental Cleaning</vt:lpstr>
      <vt:lpstr>Patient Care Equipment</vt:lpstr>
      <vt:lpstr>Administrative Controls</vt:lpstr>
      <vt:lpstr>Personal Protective Equipment (PPE)</vt:lpstr>
      <vt:lpstr>COVID-19 Additional Precautions</vt:lpstr>
      <vt:lpstr>COVID-19 Additional Precautions</vt:lpstr>
      <vt:lpstr>PPE Matters</vt:lpstr>
      <vt:lpstr>Donning/Doffing PPE for Contact &amp; Droplet Precautions</vt:lpstr>
      <vt:lpstr>Donning PPE</vt:lpstr>
      <vt:lpstr>Donning PPE</vt:lpstr>
      <vt:lpstr>Donning PPE</vt:lpstr>
      <vt:lpstr>Gown</vt:lpstr>
      <vt:lpstr>Gown</vt:lpstr>
      <vt:lpstr>Donning PPE</vt:lpstr>
      <vt:lpstr>Donning PPE</vt:lpstr>
      <vt:lpstr>Donning PPE</vt:lpstr>
      <vt:lpstr>Donning Checklist Contact &amp; Droplet Precautions</vt:lpstr>
      <vt:lpstr>Doffing PPE</vt:lpstr>
      <vt:lpstr>Doffing PPE</vt:lpstr>
      <vt:lpstr>Doffing PPE</vt:lpstr>
      <vt:lpstr>Doffing PPE</vt:lpstr>
      <vt:lpstr>Doffing Checklist Contact &amp; Droplet Precautions</vt:lpstr>
      <vt:lpstr>Common PPE Mistakes –  What’s wrong with these pictures?</vt:lpstr>
      <vt:lpstr>PPE Points to Remember</vt:lpstr>
      <vt:lpstr>PPE Skills Check</vt:lpstr>
      <vt:lpstr>Ordering PPE</vt:lpstr>
      <vt:lpstr>IPC Guidelines</vt:lpstr>
      <vt:lpstr>Additional Information</vt:lpstr>
      <vt:lpstr>PPE – return demonstration</vt:lpstr>
      <vt:lpstr>PowerPoint Presentation</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 Control COVID-19 and PPE Training</dc:title>
  <dc:creator>Stephanie Amoah</dc:creator>
  <cp:lastModifiedBy>Sheena Stanley</cp:lastModifiedBy>
  <cp:revision>203</cp:revision>
  <cp:lastPrinted>2020-03-02T21:53:24Z</cp:lastPrinted>
  <dcterms:created xsi:type="dcterms:W3CDTF">2020-02-18T21:26:52Z</dcterms:created>
  <dcterms:modified xsi:type="dcterms:W3CDTF">2020-04-14T16:44:02Z</dcterms:modified>
</cp:coreProperties>
</file>