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502" r:id="rId2"/>
    <p:sldId id="505" r:id="rId3"/>
    <p:sldId id="506" r:id="rId4"/>
    <p:sldId id="520" r:id="rId5"/>
    <p:sldId id="508" r:id="rId6"/>
    <p:sldId id="509" r:id="rId7"/>
    <p:sldId id="510" r:id="rId8"/>
    <p:sldId id="516" r:id="rId9"/>
    <p:sldId id="517" r:id="rId10"/>
    <p:sldId id="519" r:id="rId11"/>
    <p:sldId id="518" r:id="rId12"/>
  </p:sldIdLst>
  <p:sldSz cx="9144000" cy="6858000" type="screen4x3"/>
  <p:notesSz cx="7010400" cy="9296400"/>
  <p:custDataLst>
    <p:tags r:id="rId15"/>
  </p:custDataLst>
  <p:defaultTextStyle>
    <a:defPPr>
      <a:defRPr lang="en-CA"/>
    </a:defPPr>
    <a:lvl1pPr algn="l" rtl="0" fontAlgn="base">
      <a:lnSpc>
        <a:spcPct val="90000"/>
      </a:lnSpc>
      <a:spcBef>
        <a:spcPct val="0"/>
      </a:spcBef>
      <a:spcAft>
        <a:spcPct val="3700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3700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3700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3700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3700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encer Baron" initials="SB" lastIdx="4" clrIdx="0"/>
  <p:cmAuthor id="1" name="Michelle Mutton" initials="M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000099"/>
    <a:srgbClr val="FFFFFF"/>
    <a:srgbClr val="567BB6"/>
    <a:srgbClr val="CCCCFF"/>
    <a:srgbClr val="66CCFF"/>
    <a:srgbClr val="000000"/>
    <a:srgbClr val="335C64"/>
    <a:srgbClr val="33CCFF"/>
    <a:srgbClr val="000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8" autoAdjust="0"/>
    <p:restoredTop sz="92468" autoAdjust="0"/>
  </p:normalViewPr>
  <p:slideViewPr>
    <p:cSldViewPr snapToObjects="1">
      <p:cViewPr>
        <p:scale>
          <a:sx n="73" d="100"/>
          <a:sy n="73" d="100"/>
        </p:scale>
        <p:origin x="-720" y="212"/>
      </p:cViewPr>
      <p:guideLst>
        <p:guide orient="horz" pos="72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75" d="100"/>
          <a:sy n="75" d="100"/>
        </p:scale>
        <p:origin x="-1308" y="-408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15T14:25:14.055" idx="1">
    <p:pos x="4699" y="1467"/>
    <p:text>but realistic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t" anchorCtr="0" compatLnSpc="1">
            <a:prstTxWarp prst="textNoShape">
              <a:avLst/>
            </a:prstTxWarp>
          </a:bodyPr>
          <a:lstStyle>
            <a:lvl1pPr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1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t" anchorCtr="0" compatLnSpc="1">
            <a:prstTxWarp prst="textNoShape">
              <a:avLst/>
            </a:prstTxWarp>
          </a:bodyPr>
          <a:lstStyle>
            <a:lvl1pPr algn="r"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b" anchorCtr="0" compatLnSpc="1">
            <a:prstTxWarp prst="textNoShape">
              <a:avLst/>
            </a:prstTxWarp>
          </a:bodyPr>
          <a:lstStyle>
            <a:lvl1pPr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1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b" anchorCtr="0" compatLnSpc="1">
            <a:prstTxWarp prst="textNoShape">
              <a:avLst/>
            </a:prstTxWarp>
          </a:bodyPr>
          <a:lstStyle>
            <a:lvl1pPr algn="r"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2B19D8C8-5948-455E-A605-1EA89F85FCA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7254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t" anchorCtr="0" compatLnSpc="1">
            <a:prstTxWarp prst="textNoShape">
              <a:avLst/>
            </a:prstTxWarp>
          </a:bodyPr>
          <a:lstStyle>
            <a:lvl1pPr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1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t" anchorCtr="0" compatLnSpc="1">
            <a:prstTxWarp prst="textNoShape">
              <a:avLst/>
            </a:prstTxWarp>
          </a:bodyPr>
          <a:lstStyle>
            <a:lvl1pPr algn="r"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b" anchorCtr="0" compatLnSpc="1">
            <a:prstTxWarp prst="textNoShape">
              <a:avLst/>
            </a:prstTxWarp>
          </a:bodyPr>
          <a:lstStyle>
            <a:lvl1pPr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1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1" tIns="46176" rIns="92351" bIns="46176" numCol="1" anchor="b" anchorCtr="0" compatLnSpc="1">
            <a:prstTxWarp prst="textNoShape">
              <a:avLst/>
            </a:prstTxWarp>
          </a:bodyPr>
          <a:lstStyle>
            <a:lvl1pPr algn="r" defTabSz="923789">
              <a:lnSpc>
                <a:spcPct val="100000"/>
              </a:lnSpc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FE284EBD-CBB1-4A99-ABB1-E39FD790435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723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8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841" indent="-285708" defTabSz="92378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2833" indent="-228567" defTabSz="92378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599965" indent="-228567" defTabSz="92378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099" indent="-228567" defTabSz="92378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232" indent="-228567" defTabSz="923789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364" indent="-228567" defTabSz="923789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8498" indent="-228567" defTabSz="923789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5630" indent="-228567" defTabSz="923789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24F3551-6772-4ED3-AD12-7448C81BF950}" type="slidenum">
              <a:rPr lang="en-CA" altLang="en-US" smtClean="0">
                <a:latin typeface="Arial" charset="0"/>
              </a:rPr>
              <a:pPr eaLnBrk="1" hangingPunct="1"/>
              <a:t>1</a:t>
            </a:fld>
            <a:endParaRPr lang="en-CA" altLang="en-US">
              <a:latin typeface="Arial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284EBD-CBB1-4A99-ABB1-E39FD7904359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382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irouxa\Desktop\PPT_Templates\PPT_Templates\PNG_JPG_for_template\ENG\ISC_Branding_PPT_standard_10x7.5_ENG_FINAL_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76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0930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1308101"/>
            <a:ext cx="38227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7408" y="1308101"/>
            <a:ext cx="3822192" cy="47878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8810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05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832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4730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3962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389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763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38200"/>
            <a:ext cx="784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GB" dirty="0"/>
              <a:t>Insert section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0" y="1308101"/>
            <a:ext cx="78613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GB" dirty="0"/>
              <a:t>Click to edit master text styles</a:t>
            </a:r>
          </a:p>
          <a:p>
            <a:pPr lvl="1"/>
            <a:r>
              <a:rPr lang="en-CA" altLang="en-GB" dirty="0"/>
              <a:t>Second level</a:t>
            </a:r>
          </a:p>
          <a:p>
            <a:pPr lvl="2"/>
            <a:r>
              <a:rPr lang="en-CA" altLang="en-GB" dirty="0"/>
              <a:t>Third level</a:t>
            </a:r>
          </a:p>
          <a:p>
            <a:pPr lvl="3"/>
            <a:r>
              <a:rPr lang="en-CA" altLang="en-GB" dirty="0"/>
              <a:t>Fourth level</a:t>
            </a:r>
          </a:p>
        </p:txBody>
      </p:sp>
      <p:pic>
        <p:nvPicPr>
          <p:cNvPr id="7" name="Picture 6" descr="ISC_Branding_PPT_standard_10x7.5_ENG_int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78" y="6194374"/>
            <a:ext cx="1761744" cy="35966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3967" y="6238718"/>
            <a:ext cx="861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2816EBD-076B-0740-B037-2845E45D885E}" type="slidenum">
              <a:rPr lang="en-US" sz="1200" b="0" i="0" baseline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pPr algn="ctr"/>
              <a:t>‹#›</a:t>
            </a:fld>
            <a:endParaRPr lang="en-US" sz="1200" b="0" i="0" baseline="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6" r:id="rId3"/>
    <p:sldLayoutId id="2147483679" r:id="rId4"/>
    <p:sldLayoutId id="2147483685" r:id="rId5"/>
    <p:sldLayoutId id="2147483680" r:id="rId6"/>
    <p:sldLayoutId id="2147483681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defRPr sz="2400" b="1" baseline="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2pPr>
      <a:lvl3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3pPr>
      <a:lvl4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4pPr>
      <a:lvl5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0"/>
        </a:spcBef>
        <a:spcAft>
          <a:spcPct val="37000"/>
        </a:spcAft>
        <a:buChar char="•"/>
        <a:tabLst>
          <a:tab pos="5715000" algn="l"/>
        </a:tabLs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82588" indent="-190500" algn="l" rtl="0" eaLnBrk="0" fontAlgn="base" hangingPunct="0">
        <a:spcBef>
          <a:spcPct val="0"/>
        </a:spcBef>
        <a:spcAft>
          <a:spcPct val="35000"/>
        </a:spcAft>
        <a:buChar char="–"/>
        <a:tabLst>
          <a:tab pos="5715000" algn="l"/>
        </a:tabLst>
        <a:defRPr sz="1600">
          <a:solidFill>
            <a:srgbClr val="000000"/>
          </a:solidFill>
          <a:latin typeface="+mn-lt"/>
        </a:defRPr>
      </a:lvl2pPr>
      <a:lvl3pPr marL="574675" indent="-190500" algn="l" rtl="0" eaLnBrk="0" fontAlgn="base" hangingPunct="0">
        <a:spcBef>
          <a:spcPct val="0"/>
        </a:spcBef>
        <a:spcAft>
          <a:spcPct val="35000"/>
        </a:spcAft>
        <a:buChar char="–"/>
        <a:tabLst>
          <a:tab pos="5715000" algn="l"/>
        </a:tabLst>
        <a:defRPr sz="1400">
          <a:solidFill>
            <a:srgbClr val="000000"/>
          </a:solidFill>
          <a:latin typeface="+mn-lt"/>
        </a:defRPr>
      </a:lvl3pPr>
      <a:lvl4pPr marL="771525" indent="-195263" algn="l" rtl="0" eaLnBrk="0" fontAlgn="base" hangingPunct="0">
        <a:spcBef>
          <a:spcPct val="0"/>
        </a:spcBef>
        <a:spcAft>
          <a:spcPct val="35000"/>
        </a:spcAft>
        <a:buChar char="–"/>
        <a:tabLst>
          <a:tab pos="5715000" algn="l"/>
        </a:tabLst>
        <a:defRPr sz="1200">
          <a:solidFill>
            <a:srgbClr val="000000"/>
          </a:solidFill>
          <a:latin typeface="+mn-lt"/>
        </a:defRPr>
      </a:lvl4pPr>
      <a:lvl5pPr marL="960438" indent="-187325" algn="l" rtl="0" eaLnBrk="0" fontAlgn="base" hangingPunct="0">
        <a:lnSpc>
          <a:spcPts val="1600"/>
        </a:lnSpc>
        <a:spcBef>
          <a:spcPct val="0"/>
        </a:spcBef>
        <a:spcAft>
          <a:spcPct val="0"/>
        </a:spcAft>
        <a:buChar char="–"/>
        <a:tabLst>
          <a:tab pos="5715000" algn="l"/>
        </a:tabLst>
        <a:defRPr sz="1200">
          <a:solidFill>
            <a:schemeClr val="tx1"/>
          </a:solidFill>
          <a:latin typeface="Verdana" pitchFamily="34" charset="0"/>
        </a:defRPr>
      </a:lvl5pPr>
      <a:lvl6pPr marL="1417638" indent="-187325" algn="l" rtl="0" fontAlgn="base">
        <a:lnSpc>
          <a:spcPts val="1600"/>
        </a:lnSpc>
        <a:spcBef>
          <a:spcPct val="0"/>
        </a:spcBef>
        <a:spcAft>
          <a:spcPct val="0"/>
        </a:spcAft>
        <a:buChar char="–"/>
        <a:tabLst>
          <a:tab pos="5715000" algn="l"/>
        </a:tabLst>
        <a:defRPr sz="1200">
          <a:solidFill>
            <a:schemeClr val="tx1"/>
          </a:solidFill>
          <a:latin typeface="Verdana" pitchFamily="34" charset="0"/>
        </a:defRPr>
      </a:lvl6pPr>
      <a:lvl7pPr marL="1874838" indent="-187325" algn="l" rtl="0" fontAlgn="base">
        <a:lnSpc>
          <a:spcPts val="1600"/>
        </a:lnSpc>
        <a:spcBef>
          <a:spcPct val="0"/>
        </a:spcBef>
        <a:spcAft>
          <a:spcPct val="0"/>
        </a:spcAft>
        <a:buChar char="–"/>
        <a:tabLst>
          <a:tab pos="5715000" algn="l"/>
        </a:tabLst>
        <a:defRPr sz="1200">
          <a:solidFill>
            <a:schemeClr val="tx1"/>
          </a:solidFill>
          <a:latin typeface="Verdana" pitchFamily="34" charset="0"/>
        </a:defRPr>
      </a:lvl7pPr>
      <a:lvl8pPr marL="2332038" indent="-187325" algn="l" rtl="0" fontAlgn="base">
        <a:lnSpc>
          <a:spcPts val="1600"/>
        </a:lnSpc>
        <a:spcBef>
          <a:spcPct val="0"/>
        </a:spcBef>
        <a:spcAft>
          <a:spcPct val="0"/>
        </a:spcAft>
        <a:buChar char="–"/>
        <a:tabLst>
          <a:tab pos="5715000" algn="l"/>
        </a:tabLst>
        <a:defRPr sz="1200">
          <a:solidFill>
            <a:schemeClr val="tx1"/>
          </a:solidFill>
          <a:latin typeface="Verdana" pitchFamily="34" charset="0"/>
        </a:defRPr>
      </a:lvl8pPr>
      <a:lvl9pPr marL="2789238" indent="-187325" algn="l" rtl="0" fontAlgn="base">
        <a:lnSpc>
          <a:spcPts val="1600"/>
        </a:lnSpc>
        <a:spcBef>
          <a:spcPct val="0"/>
        </a:spcBef>
        <a:spcAft>
          <a:spcPct val="0"/>
        </a:spcAft>
        <a:buChar char="–"/>
        <a:tabLst>
          <a:tab pos="5715000" algn="l"/>
        </a:tabLst>
        <a:defRPr sz="1200">
          <a:solidFill>
            <a:schemeClr val="tx1"/>
          </a:solidFill>
          <a:latin typeface="Verdan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820333"/>
            <a:ext cx="7239000" cy="1041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  <a:spcAft>
                <a:spcPts val="500"/>
              </a:spcAft>
            </a:pPr>
            <a:r>
              <a:rPr lang="en-CA" alt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Communicable Disease Emergency Planning Tabletop Exercise  </a:t>
            </a:r>
            <a:endParaRPr lang="fr-BE" altLang="en-US" sz="36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3486601"/>
            <a:ext cx="45720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i="1" dirty="0">
                <a:solidFill>
                  <a:srgbClr val="CC66FF"/>
                </a:solidFill>
                <a:latin typeface="Calibri" panose="020F0502020204030204" pitchFamily="34" charset="0"/>
              </a:rPr>
              <a:t>Insert community name here</a:t>
            </a:r>
            <a:endParaRPr lang="en-CA" sz="2000" b="1" i="1" dirty="0">
              <a:solidFill>
                <a:srgbClr val="CC66FF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6646" y="5029200"/>
            <a:ext cx="195775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FFFF"/>
                </a:solidFill>
                <a:latin typeface="Calibri" panose="020F0502020204030204" pitchFamily="34" charset="0"/>
              </a:rPr>
              <a:t>Insert community/tribal council logo here</a:t>
            </a:r>
            <a:endParaRPr lang="en-CA" sz="12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Participant guidelines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1371600"/>
            <a:ext cx="7861300" cy="4787900"/>
          </a:xfrm>
        </p:spPr>
        <p:txBody>
          <a:bodyPr/>
          <a:lstStyle/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Participants may disagree with each other. There are no wrong answers. We encourage different opinions.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Participants cannot change the scenario. Focus on how to solve the problems and finding solutions.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 the person who is speaking.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Turn off your cell phone. 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 forward, not backward. 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will use the “Parking Lot” for items that don’t relate to the discussion. </a:t>
            </a: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 algn="r">
              <a:buNone/>
            </a:pPr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 June 2020</a:t>
            </a:r>
          </a:p>
        </p:txBody>
      </p:sp>
    </p:spTree>
    <p:extLst>
      <p:ext uri="{BB962C8B-B14F-4D97-AF65-F5344CB8AC3E}">
        <p14:creationId xmlns:p14="http://schemas.microsoft.com/office/powerpoint/2010/main" val="202999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97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we’ll be discussing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Communicable Disease?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Communicable Disease Emergency?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Tabletop Exercise?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are the goals of this exercise?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will we do during this exercise?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Participant guidelines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Suggested Tabletop Exercise Agenda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Suggested Review Meeting agenda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Wrap-up &amp; Questions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76646" y="5029200"/>
            <a:ext cx="195775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FFFF"/>
                </a:solidFill>
                <a:latin typeface="Calibri" panose="020F0502020204030204" pitchFamily="34" charset="0"/>
              </a:rPr>
              <a:t>Insert community/tribal council logo here</a:t>
            </a:r>
            <a:endParaRPr lang="en-CA" sz="12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</p:spTree>
    <p:extLst>
      <p:ext uri="{BB962C8B-B14F-4D97-AF65-F5344CB8AC3E}">
        <p14:creationId xmlns:p14="http://schemas.microsoft.com/office/powerpoint/2010/main" val="225973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Communicable Disease?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Communicable diseases spread from one person to another.  They can also spread from an animal to a human. Small germs </a:t>
            </a:r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cause communicable disease. Communicable diseases can spread many ways. They may spread by:</a:t>
            </a: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 with: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Coughing, sneezing, and saliva (for example, flu, chicken pox, TB)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Body fluids like blood, semen, vomit, and diarrhea (for example, food poisoning, HIV)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Indirectly by: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Unwashed hands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Unclean surfaces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Unclean food or water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Bites from insects or animals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</p:spTree>
    <p:extLst>
      <p:ext uri="{BB962C8B-B14F-4D97-AF65-F5344CB8AC3E}">
        <p14:creationId xmlns:p14="http://schemas.microsoft.com/office/powerpoint/2010/main" val="336687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Communicable Disease Emergency?</a:t>
            </a:r>
            <a:endParaRPr lang="en-C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communicable diseases spread easily between people. This can become an emergency when many people get the disease. </a:t>
            </a:r>
          </a:p>
          <a:p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CA" sz="2000" i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Communicable Disease Emergency </a:t>
            </a:r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current and serious situation. It affects a community for a short time. They may not have the resources to care for everyone. A community may need to ask for help from other levels of government</a:t>
            </a:r>
            <a:r>
              <a:rPr lang="en-CA" dirty="0">
                <a:solidFill>
                  <a:schemeClr val="accent5">
                    <a:lumMod val="50000"/>
                  </a:schemeClr>
                </a:solidFill>
              </a:rPr>
              <a:t>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9395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848600" cy="533400"/>
          </a:xfrm>
        </p:spPr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is a Tabletop Exercise?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tabletop exercise is a safe place to practice an emergency plan. It can help you create or update your plan. It helps you see if you are prepared for a communicable disease emergency. 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Facilitator shares a scenario. The scenario describes a pretend emergency from start to end. Participants discuss how they would respond to the scenario. 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exercise helps participants understand how to respond to an event. It builds capacity to respond to emergencies. It helps identify key partners in a response. It identifies gaps in existing plans and a plan to fix the gaps.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CA" sz="2000" dirty="0"/>
          </a:p>
          <a:p>
            <a:endParaRPr lang="en-CA" sz="2000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</p:spTree>
    <p:extLst>
      <p:ext uri="{BB962C8B-B14F-4D97-AF65-F5344CB8AC3E}">
        <p14:creationId xmlns:p14="http://schemas.microsoft.com/office/powerpoint/2010/main" val="124266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are the goals of this exercise?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Build community capacity and leadership for emergencies.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 out the most important activities to manage emergency response.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Explain roles and duties.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clear what internal and external resources exist.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Build connections with partners.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be better prepared to review, update, or create the communicable disease emergency plan.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</p:spTree>
    <p:extLst>
      <p:ext uri="{BB962C8B-B14F-4D97-AF65-F5344CB8AC3E}">
        <p14:creationId xmlns:p14="http://schemas.microsoft.com/office/powerpoint/2010/main" val="150293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72518"/>
            <a:ext cx="7848600" cy="60960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What will we do during this exercise?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Day 1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CA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eview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scenario, scenario changes and answer the questions.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CA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CA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Day 2 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Review answers from the exercise. Identify strengths and areas to improve in the existing plan. If there is no plan,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 the CDE Plan template to draft one. </a:t>
            </a:r>
            <a:endParaRPr lang="en-CA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</p:spTree>
    <p:extLst>
      <p:ext uri="{BB962C8B-B14F-4D97-AF65-F5344CB8AC3E}">
        <p14:creationId xmlns:p14="http://schemas.microsoft.com/office/powerpoint/2010/main" val="2017614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Suggested CDE Tabletop Exercise Agenda – Day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234FFB1-8930-4C8A-944F-452C66185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259108"/>
              </p:ext>
            </p:extLst>
          </p:nvPr>
        </p:nvGraphicFramePr>
        <p:xfrm>
          <a:off x="533400" y="1295400"/>
          <a:ext cx="7467600" cy="4495802"/>
        </p:xfrm>
        <a:graphic>
          <a:graphicData uri="http://schemas.openxmlformats.org/drawingml/2006/table">
            <a:tbl>
              <a:tblPr firstRow="1" firstCol="1" bandRow="1"/>
              <a:tblGrid>
                <a:gridCol w="877672">
                  <a:extLst>
                    <a:ext uri="{9D8B030D-6E8A-4147-A177-3AD203B41FA5}">
                      <a16:colId xmlns:a16="http://schemas.microsoft.com/office/drawing/2014/main" xmlns="" val="3879698498"/>
                    </a:ext>
                  </a:extLst>
                </a:gridCol>
                <a:gridCol w="4716420">
                  <a:extLst>
                    <a:ext uri="{9D8B030D-6E8A-4147-A177-3AD203B41FA5}">
                      <a16:colId xmlns:a16="http://schemas.microsoft.com/office/drawing/2014/main" xmlns="" val="657350671"/>
                    </a:ext>
                  </a:extLst>
                </a:gridCol>
                <a:gridCol w="1873508">
                  <a:extLst>
                    <a:ext uri="{9D8B030D-6E8A-4147-A177-3AD203B41FA5}">
                      <a16:colId xmlns:a16="http://schemas.microsoft.com/office/drawing/2014/main" xmlns="" val="3560655523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</a:t>
                      </a:r>
                      <a:endParaRPr lang="en-CA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Activity</a:t>
                      </a:r>
                      <a:endParaRPr lang="en-CA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Who</a:t>
                      </a:r>
                      <a:endParaRPr lang="en-CA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4558408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08:30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Participants gather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8531066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08:45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Welcoming remarks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Facilitator/Organiser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0283118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Opening protocol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Elder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0742952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09:15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Roundtable introductions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9658559"/>
                  </a:ext>
                </a:extLst>
              </a:tr>
              <a:tr h="561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09:30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PowerPoint presentation – </a:t>
                      </a:r>
                      <a:r>
                        <a:rPr lang="en-CA" sz="1400" i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Exercise to Assess or Draft your Communicable Disease Emergency Plan 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Facilitator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6772812"/>
                  </a:ext>
                </a:extLst>
              </a:tr>
              <a:tr h="561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10:00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Presentation and discussion of Scenario and Questions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541878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Lunch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1274617"/>
                  </a:ext>
                </a:extLst>
              </a:tr>
              <a:tr h="561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13:00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Continue presentation and discussion of Scenario and Questions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1336866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Roundtable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8698497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15:30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Fill in Participant Feedback Form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2879696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15:45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Closing protocol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Elder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882017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16:00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End of tabletop exercise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0346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644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2" y="620117"/>
            <a:ext cx="7848600" cy="304800"/>
          </a:xfrm>
        </p:spPr>
        <p:txBody>
          <a:bodyPr/>
          <a:lstStyle/>
          <a:p>
            <a:r>
              <a:rPr lang="en-CA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Suggested Review Meeting Agenda – Day 2</a:t>
            </a:r>
            <a:endParaRPr lang="en-C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6096001"/>
            <a:ext cx="19812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Insert community / tribal council logo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3E4B47EE-58DD-4209-AC86-5074F152D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906777"/>
              </p:ext>
            </p:extLst>
          </p:nvPr>
        </p:nvGraphicFramePr>
        <p:xfrm>
          <a:off x="533400" y="1056819"/>
          <a:ext cx="7620001" cy="4658181"/>
        </p:xfrm>
        <a:graphic>
          <a:graphicData uri="http://schemas.openxmlformats.org/drawingml/2006/table">
            <a:tbl>
              <a:tblPr firstRow="1" firstCol="1" bandRow="1"/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10452809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1415551354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xmlns="" val="1305895006"/>
                    </a:ext>
                  </a:extLst>
                </a:gridCol>
              </a:tblGrid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</a:t>
                      </a:r>
                      <a:endParaRPr lang="en-CA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Activity</a:t>
                      </a:r>
                      <a:endParaRPr lang="en-CA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Who</a:t>
                      </a:r>
                      <a:endParaRPr lang="en-CA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6471128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08:30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Participants gather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6822108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08:45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Welcoming remarks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Facilitator/Organiser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6627281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Opening Protocol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Elder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1088561"/>
                  </a:ext>
                </a:extLst>
              </a:tr>
              <a:tr h="1318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09:30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Review Responses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Review Response Sheet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Review flipchart notes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Identify main points of discussion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Decide on actions to improve or draft communicable disease emergency plan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2954116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Lunch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CA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4132639"/>
                  </a:ext>
                </a:extLst>
              </a:tr>
              <a:tr h="1360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13:00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Continue: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Review Response Sheet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Review flipchart notes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Identify main points of discussion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Decide on actions to improve or draft communicable disease emergency plan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2158975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Roundtable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1053331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15:30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Fill in Participant Feedback Form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4641461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15:45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Closing protocol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Elder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0881346"/>
                  </a:ext>
                </a:extLst>
              </a:tr>
              <a:tr h="219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b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16:00</a:t>
                      </a:r>
                      <a:endParaRPr lang="en-CA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End of review</a:t>
                      </a:r>
                      <a:endParaRPr lang="en-C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CA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12" marR="66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8872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2148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9661250|-6926519|-3161487|-10379576|-10856873|INAC / AANC&quot;,&quot;Id&quot;:&quot;578794d93533352f046df19f&quot;,&quot;SmartGridHorizontal&quot;:0,&quot;LinkedExcelSources&quot;:{},&quot;LinkedProjectSources&quot;:{}}"/>
</p:tagLst>
</file>

<file path=ppt/theme/theme1.xml><?xml version="1.0" encoding="utf-8"?>
<a:theme xmlns:a="http://schemas.openxmlformats.org/drawingml/2006/main" name="Standard_white">
  <a:themeElements>
    <a:clrScheme name="Standard_white 1">
      <a:dk1>
        <a:srgbClr val="000066"/>
      </a:dk1>
      <a:lt1>
        <a:srgbClr val="E5E5CC"/>
      </a:lt1>
      <a:dk2>
        <a:srgbClr val="000066"/>
      </a:dk2>
      <a:lt2>
        <a:srgbClr val="E5E5CC"/>
      </a:lt2>
      <a:accent1>
        <a:srgbClr val="009999"/>
      </a:accent1>
      <a:accent2>
        <a:srgbClr val="FFCC00"/>
      </a:accent2>
      <a:accent3>
        <a:srgbClr val="F0F0E2"/>
      </a:accent3>
      <a:accent4>
        <a:srgbClr val="000056"/>
      </a:accent4>
      <a:accent5>
        <a:srgbClr val="AACACA"/>
      </a:accent5>
      <a:accent6>
        <a:srgbClr val="E7B900"/>
      </a:accent6>
      <a:hlink>
        <a:srgbClr val="003399"/>
      </a:hlink>
      <a:folHlink>
        <a:srgbClr val="336699"/>
      </a:folHlink>
    </a:clrScheme>
    <a:fontScheme name="Standard_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5E5CC"/>
        </a:solidFill>
        <a:ln w="2540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0500" marR="0" indent="-19050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37000"/>
          </a:spcAft>
          <a:buClrTx/>
          <a:buSzTx/>
          <a:buFontTx/>
          <a:buNone/>
          <a:tabLst>
            <a:tab pos="5715000" algn="l"/>
          </a:tabLst>
          <a:defRPr kumimoji="0" lang="en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5E5CC"/>
        </a:solidFill>
        <a:ln w="2540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0500" marR="0" indent="-19050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37000"/>
          </a:spcAft>
          <a:buClrTx/>
          <a:buSzTx/>
          <a:buFontTx/>
          <a:buNone/>
          <a:tabLst>
            <a:tab pos="5715000" algn="l"/>
          </a:tabLst>
          <a:defRPr kumimoji="0" lang="en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tandard_white 1">
        <a:dk1>
          <a:srgbClr val="000066"/>
        </a:dk1>
        <a:lt1>
          <a:srgbClr val="E5E5CC"/>
        </a:lt1>
        <a:dk2>
          <a:srgbClr val="000066"/>
        </a:dk2>
        <a:lt2>
          <a:srgbClr val="E5E5CC"/>
        </a:lt2>
        <a:accent1>
          <a:srgbClr val="009999"/>
        </a:accent1>
        <a:accent2>
          <a:srgbClr val="FFCC00"/>
        </a:accent2>
        <a:accent3>
          <a:srgbClr val="F0F0E2"/>
        </a:accent3>
        <a:accent4>
          <a:srgbClr val="000056"/>
        </a:accent4>
        <a:accent5>
          <a:srgbClr val="AACACA"/>
        </a:accent5>
        <a:accent6>
          <a:srgbClr val="E7B900"/>
        </a:accent6>
        <a:hlink>
          <a:srgbClr val="0033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Standard_white</Template>
  <TotalTime>27659</TotalTime>
  <Words>729</Words>
  <Application>Microsoft Office PowerPoint</Application>
  <PresentationFormat>On-screen Show (4:3)</PresentationFormat>
  <Paragraphs>151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Standard_white</vt:lpstr>
      <vt:lpstr>PowerPoint Presentation</vt:lpstr>
      <vt:lpstr>What we’ll be discussing today</vt:lpstr>
      <vt:lpstr>What is a Communicable Disease?</vt:lpstr>
      <vt:lpstr>What is a Communicable Disease Emergency?</vt:lpstr>
      <vt:lpstr>What is a Tabletop Exercise? </vt:lpstr>
      <vt:lpstr>What are the goals of this exercise?</vt:lpstr>
      <vt:lpstr>What will we do during this exercise?</vt:lpstr>
      <vt:lpstr>Suggested CDE Tabletop Exercise Agenda – Day 1</vt:lpstr>
      <vt:lpstr>Suggested Review Meeting Agenda – Day 2</vt:lpstr>
      <vt:lpstr>Participant guidelines</vt:lpstr>
      <vt:lpstr>PowerPoint Presentation</vt:lpstr>
    </vt:vector>
  </TitlesOfParts>
  <Manager>Ray Luoma</Manager>
  <Company>Deloitte.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Alain Giroux</dc:creator>
  <cp:lastModifiedBy>Michelle Mutton</cp:lastModifiedBy>
  <cp:revision>672</cp:revision>
  <cp:lastPrinted>2019-09-09T12:18:17Z</cp:lastPrinted>
  <dcterms:created xsi:type="dcterms:W3CDTF">2007-03-13T16:30:24Z</dcterms:created>
  <dcterms:modified xsi:type="dcterms:W3CDTF">2020-10-07T16:27:14Z</dcterms:modified>
</cp:coreProperties>
</file>