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63"/>
  </p:notesMasterIdLst>
  <p:handoutMasterIdLst>
    <p:handoutMasterId r:id="rId64"/>
  </p:handoutMasterIdLst>
  <p:sldIdLst>
    <p:sldId id="471" r:id="rId3"/>
    <p:sldId id="463" r:id="rId4"/>
    <p:sldId id="294" r:id="rId5"/>
    <p:sldId id="382" r:id="rId6"/>
    <p:sldId id="355" r:id="rId7"/>
    <p:sldId id="314" r:id="rId8"/>
    <p:sldId id="408" r:id="rId9"/>
    <p:sldId id="398" r:id="rId10"/>
    <p:sldId id="444" r:id="rId11"/>
    <p:sldId id="464" r:id="rId12"/>
    <p:sldId id="465" r:id="rId13"/>
    <p:sldId id="467" r:id="rId14"/>
    <p:sldId id="468" r:id="rId15"/>
    <p:sldId id="469" r:id="rId16"/>
    <p:sldId id="325" r:id="rId17"/>
    <p:sldId id="330" r:id="rId18"/>
    <p:sldId id="472" r:id="rId19"/>
    <p:sldId id="369" r:id="rId20"/>
    <p:sldId id="370" r:id="rId21"/>
    <p:sldId id="371" r:id="rId22"/>
    <p:sldId id="372" r:id="rId23"/>
    <p:sldId id="315" r:id="rId24"/>
    <p:sldId id="328" r:id="rId25"/>
    <p:sldId id="433" r:id="rId26"/>
    <p:sldId id="334" r:id="rId27"/>
    <p:sldId id="361" r:id="rId28"/>
    <p:sldId id="364" r:id="rId29"/>
    <p:sldId id="365" r:id="rId30"/>
    <p:sldId id="366" r:id="rId31"/>
    <p:sldId id="367" r:id="rId32"/>
    <p:sldId id="368" r:id="rId33"/>
    <p:sldId id="362" r:id="rId34"/>
    <p:sldId id="448" r:id="rId35"/>
    <p:sldId id="470" r:id="rId36"/>
    <p:sldId id="461" r:id="rId37"/>
    <p:sldId id="346" r:id="rId38"/>
    <p:sldId id="342" r:id="rId39"/>
    <p:sldId id="412" r:id="rId40"/>
    <p:sldId id="348" r:id="rId41"/>
    <p:sldId id="298" r:id="rId42"/>
    <p:sldId id="429" r:id="rId43"/>
    <p:sldId id="442" r:id="rId44"/>
    <p:sldId id="419" r:id="rId45"/>
    <p:sldId id="396" r:id="rId46"/>
    <p:sldId id="420" r:id="rId47"/>
    <p:sldId id="439" r:id="rId48"/>
    <p:sldId id="376" r:id="rId49"/>
    <p:sldId id="413" r:id="rId50"/>
    <p:sldId id="435" r:id="rId51"/>
    <p:sldId id="377" r:id="rId52"/>
    <p:sldId id="416" r:id="rId53"/>
    <p:sldId id="312" r:id="rId54"/>
    <p:sldId id="353" r:id="rId55"/>
    <p:sldId id="427" r:id="rId56"/>
    <p:sldId id="428" r:id="rId57"/>
    <p:sldId id="318" r:id="rId58"/>
    <p:sldId id="458" r:id="rId59"/>
    <p:sldId id="459" r:id="rId60"/>
    <p:sldId id="460" r:id="rId61"/>
    <p:sldId id="474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9E8FF"/>
    <a:srgbClr val="F7FA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8" autoAdjust="0"/>
    <p:restoredTop sz="92968" autoAdjust="0"/>
  </p:normalViewPr>
  <p:slideViewPr>
    <p:cSldViewPr>
      <p:cViewPr varScale="1">
        <p:scale>
          <a:sx n="98" d="100"/>
          <a:sy n="98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E839-1C17-4F40-AC25-3A06433E6023}" type="datetimeFigureOut">
              <a:rPr lang="en-CA" smtClean="0"/>
              <a:t>2021-04-15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7A9E-8A7B-4E7D-88E7-BFF2DC76B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3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68920989-CB8D-4613-AF15-2D3ADF956C72}" type="datetimeFigureOut">
              <a:rPr lang="en-CA" smtClean="0"/>
              <a:t>2021-04-15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D0A0AB8C-001D-4231-914F-EEDF437A59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7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41" indent="-285708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33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65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099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232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364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498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630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CA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8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96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968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059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059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8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8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 smtClean="0"/>
          </a:p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49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80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80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48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19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159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159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159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485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485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94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49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55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55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55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55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866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490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490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424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424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33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437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20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906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1035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444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0761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857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9067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906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5342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85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75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17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898A-A16B-4436-84FE-2CCC9B6F476B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16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9485-0BC4-4BB2-BC72-1CB8439995E3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8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3FE-C402-45BE-B580-6336263F0E7C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80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3636-18CB-466F-A791-59B07B44C67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5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C6AE-EE66-4341-BF36-EAFA9A3AB8E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5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424-E8B1-43FD-9B26-D91C58EF50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DE1C-0F51-4125-AC33-8FE162B4F80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B92-76AF-48F3-9529-5A2244B7033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E452-AC08-4BF1-8423-1B023FF9075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A946-9681-45FF-9552-7720AFB25D4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4B0-D3B0-4475-BA80-1DE0F698C0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ABD9-46D0-4DA2-ACA5-0E90C0B7384C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094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656-E123-49C2-BB1F-66038A2740D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7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C2E9-0AA2-41DC-A98F-5141D009341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1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C58-429A-4D07-961C-25CB2857B8C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6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\\creative\media$\GRAPHICS 2018\Corporate Branding - Templates\Templates - Powerpoint\Resources\PPT-ISC-cover-blue-a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5" y="-34290"/>
            <a:ext cx="9189720" cy="6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creative\media$\LOGOS\00-ALL FIPS\FIPS - Canada Wordmark\PNG\Canada_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5360"/>
            <a:ext cx="925830" cy="2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reative\media$\GRAPHICS 2018\Corporate Branding - Templates\FIPs\READY FIPS - ISC\PNG\ISC-SAC-FIP-colour-re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311090" cy="1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creative\media$\GRAPHICS 2018\Corporate Branding - Templates\Templates - Powerpoint\Resources\PPT-ISC-Educat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58" y="2514600"/>
            <a:ext cx="11932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creative\media$\GRAPHICS 2018\Corporate Branding - Templates\Templates - Powerpoint\Resources\PPT-ISC-Famil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97" y="2020824"/>
            <a:ext cx="2271903" cy="22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creative\media$\GRAPHICS 2018\Corporate Branding - Templates\Templates - Powerpoint\Resources\PPT-ISC-Health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1697546" cy="17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creative\media$\GRAPHICS 2018\Corporate Branding - Templates\Templates - Powerpoint\Resources\PPT-ISC-Infrastructur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633728" cy="1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creative\media$\GRAPHICS 2018\Corporate Branding - Templates\Templates - Powerpoint\Resources\PPT-ISC-Water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0" y="3637597"/>
            <a:ext cx="1493330" cy="14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5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0F13-676C-467C-BA17-070BE1B5E1A0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75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AA48-44EF-4BB9-92E4-CE3FB9A5A891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4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4838-E084-4FC9-97CD-6DBE885919EE}" type="datetime1">
              <a:rPr lang="en-CA" smtClean="0"/>
              <a:t>2021-04-15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74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010-1EF2-488B-A67F-7482131D8F83}" type="datetime1">
              <a:rPr lang="en-CA" smtClean="0"/>
              <a:t>2021-04-15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5336-7871-4413-A277-5411F3BCBDB3}" type="datetime1">
              <a:rPr lang="en-CA" smtClean="0"/>
              <a:t>2021-04-15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0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659D-ECC0-4168-9794-E49745E4E930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0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450-77C7-4C85-9719-0AC27F89BE38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6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7FAFF"/>
            </a:gs>
            <a:gs pos="0">
              <a:srgbClr val="85C2FF"/>
            </a:gs>
            <a:gs pos="4000">
              <a:srgbClr val="C4D6E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E3E7-EAE1-4DBC-93CD-5599D39411DD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666F-8260-4BAF-9400-1145BD71D0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8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BC56-BD51-40CF-B2A6-0CB905AE8E6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2021-04-15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820B-D366-43E5-9374-DB0EF1999C8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986177"/>
            <a:ext cx="3505200" cy="1234911"/>
          </a:xfrm>
          <a:noFill/>
        </p:spPr>
        <p:txBody>
          <a:bodyPr anchor="t">
            <a:normAutofit/>
          </a:bodyPr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335C64"/>
                </a:solidFill>
              </a:rPr>
              <a:t>FNIHB – Alberta Region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335C64"/>
                </a:solidFill>
                <a:latin typeface="+mj-lt"/>
              </a:rPr>
              <a:t>December 2019</a:t>
            </a:r>
            <a:endParaRPr lang="en-CA" altLang="en-US" sz="2400" b="1" dirty="0" smtClean="0">
              <a:solidFill>
                <a:srgbClr val="335C64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764704"/>
            <a:ext cx="5256584" cy="1179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70C0"/>
                </a:solidFill>
                <a:effectLst>
                  <a:outerShdw blurRad="50800" dist="38100" algn="l" rotWithShape="0">
                    <a:srgbClr val="1F497D">
                      <a:lumMod val="20000"/>
                      <a:lumOff val="80000"/>
                      <a:alpha val="40000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Using and Downloading a </a:t>
            </a:r>
            <a:r>
              <a:rPr lang="en-CA" sz="3200" b="1" dirty="0" err="1" smtClean="0">
                <a:solidFill>
                  <a:srgbClr val="0070C0"/>
                </a:solidFill>
                <a:effectLst>
                  <a:outerShdw blurRad="50800" dist="38100" algn="l" rotWithShape="0">
                    <a:srgbClr val="1F497D">
                      <a:lumMod val="20000"/>
                      <a:lumOff val="80000"/>
                      <a:alpha val="40000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TempTale</a:t>
            </a:r>
            <a:r>
              <a:rPr lang="en-CA" sz="3200" b="1" dirty="0" smtClean="0">
                <a:solidFill>
                  <a:srgbClr val="0070C0"/>
                </a:solidFill>
                <a:effectLst>
                  <a:outerShdw blurRad="50800" dist="38100" algn="l" rotWithShape="0">
                    <a:srgbClr val="1F497D">
                      <a:lumMod val="20000"/>
                      <a:lumOff val="80000"/>
                      <a:alpha val="40000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 Ultra</a:t>
            </a:r>
            <a:endParaRPr lang="en-CA" sz="3200" b="1" dirty="0">
              <a:solidFill>
                <a:srgbClr val="0070C0"/>
              </a:solidFill>
              <a:effectLst>
                <a:outerShdw blurRad="50800" dist="38100" algn="l" rotWithShape="0">
                  <a:srgbClr val="1F497D">
                    <a:lumMod val="20000"/>
                    <a:lumOff val="80000"/>
                    <a:alpha val="40000"/>
                  </a:srgb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280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029"/>
            <a:ext cx="2448272" cy="51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47864" y="1772816"/>
            <a:ext cx="5447920" cy="4353347"/>
          </a:xfrm>
        </p:spPr>
        <p:txBody>
          <a:bodyPr>
            <a:normAutofit/>
          </a:bodyPr>
          <a:lstStyle/>
          <a:p>
            <a:r>
              <a:rPr lang="en-CA" dirty="0" smtClean="0"/>
              <a:t>Place the TempTale in the </a:t>
            </a:r>
            <a:r>
              <a:rPr lang="en-CA" dirty="0"/>
              <a:t>fridge. </a:t>
            </a:r>
            <a:r>
              <a:rPr lang="en-CA" dirty="0" smtClean="0"/>
              <a:t>The LCD screen will still be blank. </a:t>
            </a:r>
            <a:endParaRPr lang="en-CA" dirty="0"/>
          </a:p>
          <a:p>
            <a:r>
              <a:rPr lang="en-CA" dirty="0" smtClean="0"/>
              <a:t>Wait </a:t>
            </a:r>
            <a:r>
              <a:rPr lang="en-CA" dirty="0"/>
              <a:t>about 15 minutes for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 TempTale </a:t>
            </a:r>
            <a:r>
              <a:rPr lang="en-CA" dirty="0"/>
              <a:t>to adjust to </a:t>
            </a:r>
            <a:br>
              <a:rPr lang="en-CA" dirty="0"/>
            </a:br>
            <a:r>
              <a:rPr lang="en-CA" dirty="0" smtClean="0"/>
              <a:t>the fridge </a:t>
            </a:r>
            <a:r>
              <a:rPr lang="en-CA" dirty="0"/>
              <a:t>temperature.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76056" y="59378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/>
              <a:t>(Continued on next slide)</a:t>
            </a:r>
            <a:endParaRPr lang="en-CA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Fridge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211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1"/>
            <a:ext cx="1201735" cy="15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11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029"/>
            <a:ext cx="2448272" cy="51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47864" y="1916832"/>
            <a:ext cx="5472608" cy="446449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Remove the TempTale from </a:t>
            </a:r>
            <a:br>
              <a:rPr lang="en-CA" dirty="0" smtClean="0"/>
            </a:br>
            <a:r>
              <a:rPr lang="en-CA" dirty="0" smtClean="0"/>
              <a:t>the fridge to turn on.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Hold the TempTale by rubber cap.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Start     the </a:t>
            </a:r>
            <a:r>
              <a:rPr lang="en-CA" dirty="0"/>
              <a:t>TempTale. </a:t>
            </a:r>
            <a:r>
              <a:rPr lang="en-CA" sz="2600" dirty="0"/>
              <a:t>(</a:t>
            </a:r>
            <a:r>
              <a:rPr lang="en-CA" sz="2600" dirty="0" smtClean="0"/>
              <a:t>Slide #5)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Place it back in the fridge to monitor the vaccine fridge temperature.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If the min/max thermometer shows a CCB, remove TempTale from fridge.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Press </a:t>
            </a:r>
            <a:r>
              <a:rPr lang="en-CA" dirty="0"/>
              <a:t>S</a:t>
            </a:r>
            <a:r>
              <a:rPr lang="en-CA" dirty="0" smtClean="0"/>
              <a:t>top     and follow CCB procedures.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0" y="3068960"/>
            <a:ext cx="288031" cy="2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02694" cy="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Fridge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3230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12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22" y="2852936"/>
            <a:ext cx="3240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Turn </a:t>
            </a:r>
            <a:r>
              <a:rPr lang="en-CA" sz="2400" b="1" dirty="0" smtClean="0"/>
              <a:t>off</a:t>
            </a:r>
            <a:r>
              <a:rPr lang="en-CA" sz="2400" dirty="0" smtClean="0"/>
              <a:t> the Temptale in between uses and store it in the vaccine fridge until needed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Useful if vaccine bags are only sporadically used.</a:t>
            </a:r>
          </a:p>
          <a:p>
            <a:endParaRPr lang="en-CA" sz="2400" dirty="0" smtClean="0"/>
          </a:p>
          <a:p>
            <a:pPr marL="342900" indent="-342900">
              <a:buFontTx/>
              <a:buChar char="-"/>
            </a:pPr>
            <a:endParaRPr lang="en-CA" sz="2000" dirty="0"/>
          </a:p>
        </p:txBody>
      </p:sp>
      <p:sp>
        <p:nvSpPr>
          <p:cNvPr id="6" name="Rectangle 5"/>
          <p:cNvSpPr/>
          <p:nvPr/>
        </p:nvSpPr>
        <p:spPr>
          <a:xfrm>
            <a:off x="5461629" y="2852936"/>
            <a:ext cx="32276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CA" sz="2400" dirty="0" smtClean="0"/>
              <a:t>Leave the </a:t>
            </a:r>
            <a:r>
              <a:rPr lang="en-CA" sz="2400" dirty="0" err="1" smtClean="0"/>
              <a:t>TempTale</a:t>
            </a:r>
            <a:r>
              <a:rPr lang="en-CA" sz="2400" dirty="0" smtClean="0"/>
              <a:t> </a:t>
            </a:r>
            <a:r>
              <a:rPr lang="en-CA" sz="2400" b="1" dirty="0"/>
              <a:t>on</a:t>
            </a:r>
            <a:r>
              <a:rPr lang="en-CA" sz="2400" dirty="0" smtClean="0"/>
              <a:t> and store it in the vaccine fridge between uses until needed again.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Useful if vaccine bags are used several times during the week.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Bags</a:t>
            </a:r>
            <a:endParaRPr lang="en-CA" sz="2800" b="1" dirty="0"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946" y="1600200"/>
            <a:ext cx="8152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There are two options when using a TempTale to monitor vaccine bags: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106" y="34361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OR</a:t>
            </a:r>
            <a:endParaRPr lang="en-C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96168" y="6372036"/>
            <a:ext cx="254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(Continued on next slide)</a:t>
            </a:r>
            <a:endParaRPr lang="en-CA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75" y="4599760"/>
            <a:ext cx="1743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6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75" y="4599760"/>
            <a:ext cx="1743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608" y="2060848"/>
            <a:ext cx="3992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If the Temptale is turned </a:t>
            </a:r>
            <a:r>
              <a:rPr lang="en-CA" sz="2400" b="1" dirty="0" smtClean="0"/>
              <a:t>off</a:t>
            </a:r>
            <a:r>
              <a:rPr lang="en-CA" sz="2400" dirty="0" smtClean="0"/>
              <a:t> and stored in the vaccine fridge until needed: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The </a:t>
            </a:r>
            <a:r>
              <a:rPr lang="en-CA" sz="2000" dirty="0" err="1" smtClean="0"/>
              <a:t>TempTale</a:t>
            </a:r>
            <a:r>
              <a:rPr lang="en-CA" sz="2000" dirty="0" smtClean="0"/>
              <a:t> must be downloaded and cleared after each use. 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Start the TempTale only when you are ready to use it to monitor a prepared </a:t>
            </a:r>
            <a:br>
              <a:rPr lang="en-CA" sz="2000" dirty="0" smtClean="0"/>
            </a:br>
            <a:r>
              <a:rPr lang="en-CA" sz="2000" dirty="0" smtClean="0"/>
              <a:t>vaccine bag.</a:t>
            </a:r>
          </a:p>
          <a:p>
            <a:pPr marL="342900" indent="-342900">
              <a:buFontTx/>
              <a:buChar char="-"/>
            </a:pPr>
            <a:endParaRPr lang="en-CA" sz="2000" dirty="0"/>
          </a:p>
        </p:txBody>
      </p:sp>
      <p:sp>
        <p:nvSpPr>
          <p:cNvPr id="6" name="Rectangle 5"/>
          <p:cNvSpPr/>
          <p:nvPr/>
        </p:nvSpPr>
        <p:spPr>
          <a:xfrm>
            <a:off x="5005224" y="2060847"/>
            <a:ext cx="38872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CA" sz="2400" dirty="0" smtClean="0"/>
              <a:t>If the </a:t>
            </a:r>
            <a:r>
              <a:rPr lang="en-CA" sz="2400" dirty="0" err="1" smtClean="0"/>
              <a:t>TempTale</a:t>
            </a:r>
            <a:r>
              <a:rPr lang="en-CA" sz="2400" dirty="0" smtClean="0"/>
              <a:t> is left </a:t>
            </a:r>
            <a:r>
              <a:rPr lang="en-CA" sz="2400" b="1" dirty="0" smtClean="0"/>
              <a:t>on</a:t>
            </a:r>
            <a:r>
              <a:rPr lang="en-CA" sz="2400" dirty="0" smtClean="0"/>
              <a:t> and stored in the vaccine fridge between uses: 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The </a:t>
            </a:r>
            <a:r>
              <a:rPr lang="en-CA" sz="2000" dirty="0" err="1" smtClean="0"/>
              <a:t>TempTale</a:t>
            </a:r>
            <a:r>
              <a:rPr lang="en-CA" sz="2000" dirty="0" smtClean="0"/>
              <a:t> will be need to be downloaded weekly.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Date stamp the TempTale </a:t>
            </a:r>
            <a:r>
              <a:rPr lang="en-CA" sz="2000" u="sng" dirty="0" smtClean="0"/>
              <a:t>each time </a:t>
            </a:r>
            <a:r>
              <a:rPr lang="en-CA" sz="2000" dirty="0" smtClean="0"/>
              <a:t>it is moved from fridge-to-bag and visa versa.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Ensure transfers are immediate. Hold at the rubber cap. </a:t>
            </a:r>
            <a:endParaRPr lang="en-CA" sz="2000" dirty="0"/>
          </a:p>
        </p:txBody>
      </p:sp>
      <p:sp>
        <p:nvSpPr>
          <p:cNvPr id="8" name="Rectangle 7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Bags</a:t>
            </a:r>
            <a:endParaRPr lang="en-CA" sz="2800" b="1" dirty="0"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809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OR</a:t>
            </a:r>
            <a:endParaRPr lang="en-CA" b="1" dirty="0"/>
          </a:p>
        </p:txBody>
      </p:sp>
      <p:sp>
        <p:nvSpPr>
          <p:cNvPr id="11" name="Rectangle 10"/>
          <p:cNvSpPr/>
          <p:nvPr/>
        </p:nvSpPr>
        <p:spPr>
          <a:xfrm>
            <a:off x="6281496" y="5517232"/>
            <a:ext cx="2250944" cy="631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How to </a:t>
            </a:r>
            <a:r>
              <a:rPr lang="en-CA" b="1" dirty="0" smtClean="0">
                <a:solidFill>
                  <a:schemeClr val="tx1"/>
                </a:solidFill>
              </a:rPr>
              <a:t>Date Stamp </a:t>
            </a:r>
            <a:r>
              <a:rPr lang="en-CA" dirty="0" smtClean="0">
                <a:solidFill>
                  <a:schemeClr val="tx1"/>
                </a:solidFill>
              </a:rPr>
              <a:t>on Slide # 57.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3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24" y="1628800"/>
            <a:ext cx="1317296" cy="17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7864" y="1844824"/>
            <a:ext cx="5544616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Remove the TempTale </a:t>
            </a:r>
            <a:r>
              <a:rPr lang="en-CA" sz="3000" dirty="0"/>
              <a:t>from storage in the vaccine </a:t>
            </a:r>
            <a:r>
              <a:rPr lang="en-CA" sz="3000" dirty="0" smtClean="0"/>
              <a:t>fridge.</a:t>
            </a:r>
          </a:p>
          <a:p>
            <a:pPr marL="914400" lvl="1" indent="-514350"/>
            <a:r>
              <a:rPr lang="en-CA" dirty="0" smtClean="0"/>
              <a:t>Start the TempTale     . </a:t>
            </a:r>
            <a:br>
              <a:rPr lang="en-CA" dirty="0" smtClean="0"/>
            </a:br>
            <a:r>
              <a:rPr lang="en-CA" dirty="0" smtClean="0"/>
              <a:t>                 </a:t>
            </a:r>
            <a:r>
              <a:rPr lang="en-CA" b="1" dirty="0" smtClean="0"/>
              <a:t>OR</a:t>
            </a:r>
          </a:p>
          <a:p>
            <a:pPr marL="914400" lvl="1" indent="-514350"/>
            <a:r>
              <a:rPr lang="en-CA" dirty="0" smtClean="0"/>
              <a:t>If the TempTale is already turned on during storage, press and release     Start       to Date Stamp. </a:t>
            </a:r>
            <a:endParaRPr lang="en-CA" sz="2400" dirty="0"/>
          </a:p>
          <a:p>
            <a:pPr marL="0" indent="0">
              <a:buNone/>
            </a:pPr>
            <a:endParaRPr lang="en-CA" sz="3000" dirty="0" smtClean="0"/>
          </a:p>
          <a:p>
            <a:pPr>
              <a:buFontTx/>
              <a:buChar char="-"/>
            </a:pPr>
            <a:endParaRPr lang="en-CA" sz="30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76203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828" y="2449991"/>
            <a:ext cx="199507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Hold the TempTale by the rubber cap.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692687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32" y="5822117"/>
            <a:ext cx="2250944" cy="631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How to </a:t>
            </a:r>
            <a:r>
              <a:rPr lang="en-CA" b="1" dirty="0" smtClean="0">
                <a:solidFill>
                  <a:schemeClr val="tx1"/>
                </a:solidFill>
              </a:rPr>
              <a:t>Date Stamp </a:t>
            </a:r>
            <a:r>
              <a:rPr lang="en-CA" dirty="0" smtClean="0">
                <a:solidFill>
                  <a:schemeClr val="tx1"/>
                </a:solidFill>
              </a:rPr>
              <a:t>on slide # 57.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Bags</a:t>
            </a:r>
            <a:endParaRPr lang="en-CA" sz="2800" b="1" dirty="0">
              <a:sym typeface="Wingding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6" y="3384336"/>
            <a:ext cx="2031107" cy="19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8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24" y="1628800"/>
            <a:ext cx="1317296" cy="17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15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7863" y="1556792"/>
            <a:ext cx="5472609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900" u="sng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CA" sz="3000" u="sng" dirty="0" smtClean="0"/>
              <a:t>Immediately</a:t>
            </a:r>
            <a:r>
              <a:rPr lang="en-CA" sz="3000" dirty="0" smtClean="0"/>
              <a:t> </a:t>
            </a:r>
            <a:r>
              <a:rPr lang="en-CA" sz="3000" dirty="0"/>
              <a:t>place </a:t>
            </a:r>
            <a:r>
              <a:rPr lang="en-CA" sz="3000" dirty="0" smtClean="0"/>
              <a:t>the TempTale </a:t>
            </a:r>
            <a:r>
              <a:rPr lang="en-CA" sz="3000" dirty="0"/>
              <a:t>into </a:t>
            </a:r>
            <a:r>
              <a:rPr lang="en-CA" sz="3000" dirty="0" smtClean="0"/>
              <a:t>the </a:t>
            </a:r>
            <a:r>
              <a:rPr lang="en-CA" sz="3000" u="sng" dirty="0" smtClean="0"/>
              <a:t>prepared</a:t>
            </a:r>
            <a:r>
              <a:rPr lang="en-CA" sz="3000" dirty="0" smtClean="0"/>
              <a:t> </a:t>
            </a:r>
            <a:r>
              <a:rPr lang="en-CA" sz="3000" dirty="0"/>
              <a:t>vaccine </a:t>
            </a:r>
            <a:r>
              <a:rPr lang="en-CA" sz="3000" dirty="0" smtClean="0"/>
              <a:t>bag.</a:t>
            </a:r>
          </a:p>
          <a:p>
            <a:pPr marL="914400" lvl="1" indent="-514350"/>
            <a:r>
              <a:rPr lang="en-CA" dirty="0" smtClean="0"/>
              <a:t>Occasionally verify the temperature for Cold Chain Breaks.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CA" sz="3000" dirty="0" smtClean="0"/>
              <a:t>When emptying the vaccine bag, follow option </a:t>
            </a:r>
            <a:r>
              <a:rPr lang="en-CA" sz="3000" b="1" dirty="0" smtClean="0"/>
              <a:t>A</a:t>
            </a:r>
            <a:r>
              <a:rPr lang="en-CA" sz="3000" dirty="0" smtClean="0"/>
              <a:t> or </a:t>
            </a:r>
            <a:r>
              <a:rPr lang="en-CA" sz="3000" b="1" dirty="0" smtClean="0"/>
              <a:t>B</a:t>
            </a:r>
            <a:r>
              <a:rPr lang="en-CA" sz="3000" dirty="0" smtClean="0"/>
              <a:t>. </a:t>
            </a:r>
            <a:br>
              <a:rPr lang="en-CA" sz="3000" dirty="0" smtClean="0"/>
            </a:br>
            <a:r>
              <a:rPr lang="en-CA" sz="2200" dirty="0" smtClean="0"/>
              <a:t>(Slide  #17)</a:t>
            </a:r>
          </a:p>
          <a:p>
            <a:pPr marL="0" indent="0">
              <a:buNone/>
            </a:pPr>
            <a:endParaRPr lang="en-CA" sz="3000" dirty="0" smtClean="0"/>
          </a:p>
          <a:p>
            <a:pPr>
              <a:buFontTx/>
              <a:buChar char="-"/>
            </a:pPr>
            <a:endParaRPr lang="en-CA" sz="30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09828" y="2449991"/>
            <a:ext cx="199507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Hold the TempTale by the rubber cap.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32" y="5822117"/>
            <a:ext cx="2250944" cy="631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How to </a:t>
            </a:r>
            <a:r>
              <a:rPr lang="en-CA" b="1" dirty="0" smtClean="0">
                <a:solidFill>
                  <a:schemeClr val="tx1"/>
                </a:solidFill>
              </a:rPr>
              <a:t>Date Stamp </a:t>
            </a:r>
            <a:r>
              <a:rPr lang="en-CA" dirty="0" smtClean="0">
                <a:solidFill>
                  <a:schemeClr val="tx1"/>
                </a:solidFill>
              </a:rPr>
              <a:t>on slide # 57.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Bags</a:t>
            </a:r>
            <a:endParaRPr lang="en-CA" sz="2800" b="1" dirty="0">
              <a:sym typeface="Wingding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6" y="3384336"/>
            <a:ext cx="2031107" cy="19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32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70" y="3268611"/>
            <a:ext cx="1495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to Use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</a:t>
            </a:r>
            <a:r>
              <a:rPr lang="en-CA" dirty="0" err="1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6635080" cy="446449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CA" sz="4000" dirty="0"/>
              <a:t>Open the vaccine </a:t>
            </a:r>
            <a:r>
              <a:rPr lang="en-CA" sz="4000" dirty="0" smtClean="0"/>
              <a:t>bag </a:t>
            </a:r>
            <a:r>
              <a:rPr lang="en-CA" sz="4000" dirty="0"/>
              <a:t>and </a:t>
            </a:r>
            <a:r>
              <a:rPr lang="en-CA" sz="4000" dirty="0" smtClean="0"/>
              <a:t>find </a:t>
            </a:r>
            <a:r>
              <a:rPr lang="en-CA" sz="4000" dirty="0"/>
              <a:t>the TempTale. </a:t>
            </a:r>
          </a:p>
          <a:p>
            <a:pPr marL="514350" indent="-514350">
              <a:buFont typeface="+mj-lt"/>
              <a:buAutoNum type="alphaLcParenR"/>
            </a:pPr>
            <a:r>
              <a:rPr lang="en-CA" sz="4000" dirty="0"/>
              <a:t>The </a:t>
            </a:r>
            <a:r>
              <a:rPr lang="en-CA" sz="4000" dirty="0" err="1"/>
              <a:t>TempTale</a:t>
            </a:r>
            <a:r>
              <a:rPr lang="en-CA" sz="4000" dirty="0"/>
              <a:t> will display a flashing sunshine      in the top left hand corner, meaning the unit is recording the temperature. </a:t>
            </a:r>
          </a:p>
          <a:p>
            <a:pPr marL="514350" indent="-514350">
              <a:buFont typeface="+mj-lt"/>
              <a:buAutoNum type="alphaLcParenR"/>
            </a:pPr>
            <a:r>
              <a:rPr lang="en-CA" sz="4000" dirty="0"/>
              <a:t>The display will always show the last recorded temperature. </a:t>
            </a:r>
            <a:endParaRPr lang="en-CA" sz="4000" dirty="0" smtClean="0"/>
          </a:p>
          <a:p>
            <a:pPr marL="514350" indent="-514350">
              <a:buFont typeface="+mj-lt"/>
              <a:buAutoNum type="alphaLcParenR"/>
            </a:pPr>
            <a:r>
              <a:rPr lang="en-CA" sz="4000" dirty="0" smtClean="0"/>
              <a:t>If there is a         on the display, there has been no CCB. </a:t>
            </a:r>
          </a:p>
          <a:p>
            <a:pPr marL="514350" indent="-514350">
              <a:buFont typeface="+mj-lt"/>
              <a:buAutoNum type="alphaLcParenR"/>
            </a:pPr>
            <a:r>
              <a:rPr lang="en-CA" sz="4000" dirty="0" smtClean="0"/>
              <a:t>If there is a        on display,  a CCB has occurred. </a:t>
            </a:r>
          </a:p>
          <a:p>
            <a:pPr marL="514350" indent="-514350">
              <a:buFont typeface="+mj-lt"/>
              <a:buAutoNum type="alphaLcParenR"/>
            </a:pPr>
            <a:r>
              <a:rPr lang="en-CA" sz="4000" dirty="0" smtClean="0"/>
              <a:t>Replace the </a:t>
            </a:r>
            <a:r>
              <a:rPr lang="en-CA" sz="4000" dirty="0" err="1" smtClean="0"/>
              <a:t>TempTale</a:t>
            </a:r>
            <a:r>
              <a:rPr lang="en-CA" sz="4000" dirty="0" smtClean="0"/>
              <a:t> back into the bag.</a:t>
            </a:r>
            <a:endParaRPr lang="en-CA" sz="40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  <a:stCxn id="8194" idx="2"/>
          </p:cNvCxnSpPr>
          <p:nvPr/>
        </p:nvCxnSpPr>
        <p:spPr>
          <a:xfrm>
            <a:off x="7092280" y="2533671"/>
            <a:ext cx="432048" cy="147580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276D9C-CAA7-42B2-9CE2-504BA55BEACA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Verifying the Temperature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17" y="2124096"/>
            <a:ext cx="46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702DC87-27C6-4FBE-8007-09E33607722D}"/>
              </a:ext>
            </a:extLst>
          </p:cNvPr>
          <p:cNvSpPr/>
          <p:nvPr/>
        </p:nvSpPr>
        <p:spPr>
          <a:xfrm>
            <a:off x="7396844" y="4009474"/>
            <a:ext cx="360040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7239"/>
            <a:ext cx="506601" cy="3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8" y="4509120"/>
            <a:ext cx="40481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9479"/>
            <a:ext cx="1656184" cy="149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11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96470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CA" dirty="0">
                <a:solidFill>
                  <a:prstClr val="black"/>
                </a:solidFill>
              </a:rPr>
              <a:t>When </a:t>
            </a:r>
            <a:r>
              <a:rPr lang="en-CA" dirty="0" smtClean="0">
                <a:solidFill>
                  <a:prstClr val="black"/>
                </a:solidFill>
              </a:rPr>
              <a:t>emptying the vaccine bag, remove the </a:t>
            </a:r>
            <a:r>
              <a:rPr lang="en-CA" dirty="0" err="1" smtClean="0">
                <a:solidFill>
                  <a:prstClr val="black"/>
                </a:solidFill>
              </a:rPr>
              <a:t>TempTale</a:t>
            </a:r>
            <a:r>
              <a:rPr lang="en-CA" dirty="0" smtClean="0">
                <a:solidFill>
                  <a:prstClr val="black"/>
                </a:solidFill>
              </a:rPr>
              <a:t> and either: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17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 use a TempTale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22" y="4581128"/>
            <a:ext cx="1656184" cy="149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99992" y="2492896"/>
            <a:ext cx="398631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en-CA" sz="1600" dirty="0" smtClean="0">
                <a:solidFill>
                  <a:prstClr val="black"/>
                </a:solidFill>
              </a:rPr>
              <a:t>Leave the TempTale running.</a:t>
            </a:r>
            <a:endParaRPr lang="en-CA" sz="1600" dirty="0">
              <a:solidFill>
                <a:prstClr val="black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en-CA" sz="1600" dirty="0" smtClean="0">
                <a:solidFill>
                  <a:prstClr val="black"/>
                </a:solidFill>
              </a:rPr>
              <a:t>Hold the TempTale by the rubber cap.</a:t>
            </a:r>
            <a:endParaRPr lang="en-CA" sz="1600" dirty="0">
              <a:solidFill>
                <a:prstClr val="black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en-CA" sz="1600" dirty="0" smtClean="0">
                <a:solidFill>
                  <a:prstClr val="black"/>
                </a:solidFill>
              </a:rPr>
              <a:t>Immediately Date Stamp. (Slide #57)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en-CA" sz="1600" dirty="0" smtClean="0">
                <a:solidFill>
                  <a:prstClr val="black"/>
                </a:solidFill>
              </a:rPr>
              <a:t>Quickly check the Alarm Status to make sure there was no cold chain break (Slide #19) </a:t>
            </a:r>
          </a:p>
          <a:p>
            <a:pPr marL="647700" indent="-285750"/>
            <a:r>
              <a:rPr lang="en-CA" sz="1600" dirty="0" smtClean="0"/>
              <a:t>If </a:t>
            </a:r>
            <a:r>
              <a:rPr lang="en-CA" sz="1600" dirty="0"/>
              <a:t>there is a         on the display, there has been no CCB. </a:t>
            </a:r>
            <a:r>
              <a:rPr lang="en-CA" sz="1600" dirty="0" smtClean="0"/>
              <a:t>Return to the vaccine fridge immediately.</a:t>
            </a:r>
            <a:endParaRPr lang="en-CA" sz="1600" dirty="0"/>
          </a:p>
          <a:p>
            <a:pPr marL="647700" indent="-285750"/>
            <a:r>
              <a:rPr lang="en-CA" sz="1600" dirty="0" smtClean="0"/>
              <a:t>If there is a        on the display, a CCB has occurred. Stop the TempTale and follow CCB procedures. (Slide #20)</a:t>
            </a:r>
          </a:p>
          <a:p>
            <a:pPr marL="324000" indent="-285750">
              <a:buFont typeface="Wingdings" panose="05000000000000000000" pitchFamily="2" charset="2"/>
              <a:buChar char="q"/>
            </a:pPr>
            <a:r>
              <a:rPr lang="en-CA" sz="1600" dirty="0" smtClean="0"/>
              <a:t>Store in vaccine fridge until the next use.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0602" y="2564904"/>
            <a:ext cx="314529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CA" sz="6400" dirty="0" smtClean="0"/>
              <a:t>Stop the TempTale. (Slide #22)</a:t>
            </a:r>
            <a:endParaRPr lang="en-CA" sz="64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6400" dirty="0" smtClean="0"/>
              <a:t>Check </a:t>
            </a:r>
            <a:r>
              <a:rPr lang="en-CA" sz="6400" dirty="0"/>
              <a:t>A</a:t>
            </a:r>
            <a:r>
              <a:rPr lang="en-CA" sz="6400" dirty="0" smtClean="0"/>
              <a:t>larm </a:t>
            </a:r>
            <a:r>
              <a:rPr lang="en-CA" sz="6400" dirty="0"/>
              <a:t>S</a:t>
            </a:r>
            <a:r>
              <a:rPr lang="en-CA" sz="6400" dirty="0" smtClean="0"/>
              <a:t>tatus. (Slide #19)</a:t>
            </a:r>
            <a:endParaRPr lang="en-CA" sz="64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6400" dirty="0" smtClean="0"/>
              <a:t>View </a:t>
            </a:r>
            <a:r>
              <a:rPr lang="en-CA" sz="6400" dirty="0"/>
              <a:t>R</a:t>
            </a:r>
            <a:r>
              <a:rPr lang="en-CA" sz="6400" dirty="0" smtClean="0"/>
              <a:t>ecorded Temperatures. (Slide #27)</a:t>
            </a:r>
            <a:endParaRPr lang="en-CA" sz="64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6400" dirty="0" smtClean="0"/>
              <a:t>Download </a:t>
            </a:r>
            <a:r>
              <a:rPr lang="en-CA" sz="6400" dirty="0"/>
              <a:t>R</a:t>
            </a:r>
            <a:r>
              <a:rPr lang="en-CA" sz="6400" dirty="0" smtClean="0"/>
              <a:t>ecording and Clear the TempTale. (Slide #35)</a:t>
            </a:r>
            <a:endParaRPr lang="en-CA" sz="64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6400" dirty="0" smtClean="0"/>
              <a:t>Store in the vaccine fridge until the next use.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1113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OR</a:t>
            </a:r>
            <a:endParaRPr lang="en-CA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04" y="4206314"/>
            <a:ext cx="253301" cy="1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8" y="4991802"/>
            <a:ext cx="202406" cy="1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1778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Alarm Status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8400"/>
            <a:ext cx="6696744" cy="4472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000" dirty="0"/>
              <a:t>When the TempTale Ultra monitor is exposed to temperatures outside the programmed alarm limits (range of </a:t>
            </a:r>
            <a:r>
              <a:rPr lang="en-CA" sz="3000" dirty="0" smtClean="0"/>
              <a:t>2 – 8</a:t>
            </a:r>
            <a:r>
              <a:rPr lang="en-CA" sz="2800" dirty="0" smtClean="0"/>
              <a:t>°</a:t>
            </a:r>
            <a:r>
              <a:rPr lang="en-CA" sz="3000" dirty="0" smtClean="0">
                <a:sym typeface="Wingdings"/>
              </a:rPr>
              <a:t>C</a:t>
            </a:r>
            <a:r>
              <a:rPr lang="en-CA" sz="3000" dirty="0">
                <a:sym typeface="Wingdings"/>
              </a:rPr>
              <a:t>), an  </a:t>
            </a:r>
            <a:r>
              <a:rPr lang="en-CA" sz="3000" dirty="0"/>
              <a:t>    </a:t>
            </a:r>
            <a:r>
              <a:rPr lang="en-CA" sz="3000" dirty="0" smtClean="0"/>
              <a:t>will </a:t>
            </a:r>
            <a:r>
              <a:rPr lang="en-CA" sz="3000" dirty="0"/>
              <a:t>appear at the top of the screen.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/>
              <a:t>The      icon will display if the </a:t>
            </a:r>
            <a:r>
              <a:rPr lang="en-CA" sz="3000" b="1" dirty="0"/>
              <a:t>high alarm </a:t>
            </a:r>
            <a:r>
              <a:rPr lang="en-CA" sz="3000" dirty="0"/>
              <a:t>was triggered.  </a:t>
            </a:r>
            <a:r>
              <a:rPr lang="en-CA" sz="2800" dirty="0"/>
              <a:t>(display      </a:t>
            </a:r>
            <a:r>
              <a:rPr lang="en-CA" sz="2800" dirty="0" smtClean="0"/>
              <a:t>)</a:t>
            </a:r>
            <a:endParaRPr lang="en-CA" sz="2800" dirty="0"/>
          </a:p>
          <a:p>
            <a:pPr marL="0" indent="0">
              <a:buNone/>
            </a:pPr>
            <a:r>
              <a:rPr lang="en-CA" sz="3000" dirty="0"/>
              <a:t>The      icon will display if the </a:t>
            </a:r>
            <a:r>
              <a:rPr lang="en-CA" sz="3000" b="1" dirty="0"/>
              <a:t>low alarm </a:t>
            </a:r>
            <a:r>
              <a:rPr lang="en-CA" sz="3000" dirty="0"/>
              <a:t>was triggered. </a:t>
            </a:r>
            <a:r>
              <a:rPr lang="en-CA" sz="2800" dirty="0"/>
              <a:t>(display     </a:t>
            </a:r>
            <a:r>
              <a:rPr lang="en-CA" sz="2800" dirty="0" smtClean="0"/>
              <a:t>)</a:t>
            </a:r>
            <a:endParaRPr lang="en-CA" sz="3000" dirty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/>
              <a:t>There is no sound, just a display image. 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634278" y="1115179"/>
            <a:ext cx="177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/>
              <a:t>What is 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9144" y="6110726"/>
            <a:ext cx="427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8399"/>
            <a:ext cx="18669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66" y="3501008"/>
            <a:ext cx="397066" cy="3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07" y="4221088"/>
            <a:ext cx="413345" cy="3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endCxn id="19" idx="2"/>
          </p:cNvCxnSpPr>
          <p:nvPr/>
        </p:nvCxnSpPr>
        <p:spPr>
          <a:xfrm>
            <a:off x="7239672" y="3095854"/>
            <a:ext cx="650431" cy="3180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2924944"/>
            <a:ext cx="1515544" cy="341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Alarm status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69E781-D3E2-4053-B5E6-54B3E33BC6DC}"/>
              </a:ext>
            </a:extLst>
          </p:cNvPr>
          <p:cNvSpPr/>
          <p:nvPr/>
        </p:nvSpPr>
        <p:spPr>
          <a:xfrm>
            <a:off x="7890103" y="2947639"/>
            <a:ext cx="4919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30" y="2348880"/>
            <a:ext cx="310298" cy="3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83" y="4597691"/>
            <a:ext cx="314761" cy="4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48" y="3843929"/>
            <a:ext cx="433830" cy="43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6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Alarm Status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8399"/>
            <a:ext cx="8496944" cy="4800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500" dirty="0"/>
              <a:t>            </a:t>
            </a:r>
            <a:r>
              <a:rPr lang="en-CA" dirty="0"/>
              <a:t>= There are no alarm(s</a:t>
            </a:r>
            <a:r>
              <a:rPr lang="en-CA" dirty="0" smtClean="0"/>
              <a:t>), cold chain maintained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         = Temperature exceeded 8°</a:t>
            </a:r>
            <a:r>
              <a:rPr lang="en-CA" dirty="0">
                <a:sym typeface="Wingdings"/>
              </a:rPr>
              <a:t>C</a:t>
            </a:r>
          </a:p>
          <a:p>
            <a:pPr marL="0" indent="0">
              <a:buNone/>
            </a:pPr>
            <a:endParaRPr lang="en-CA" dirty="0">
              <a:sym typeface="Wingdings"/>
            </a:endParaRPr>
          </a:p>
          <a:p>
            <a:pPr marL="0" indent="0">
              <a:buNone/>
            </a:pPr>
            <a:r>
              <a:rPr lang="en-CA" dirty="0">
                <a:sym typeface="Wingdings"/>
              </a:rPr>
              <a:t>            = Temperature below 2</a:t>
            </a:r>
            <a:r>
              <a:rPr lang="en-CA" dirty="0"/>
              <a:t>°</a:t>
            </a:r>
            <a:r>
              <a:rPr lang="en-CA" dirty="0">
                <a:sym typeface="Wingdings"/>
              </a:rPr>
              <a:t>C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         = TempTale stopped </a:t>
            </a:r>
            <a:r>
              <a:rPr lang="en-CA" dirty="0" smtClean="0"/>
              <a:t>recording (manually)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= TempTale is still recording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820549" y="1115179"/>
            <a:ext cx="1403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/>
              <a:t>Displays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9144" y="6110726"/>
            <a:ext cx="427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5" y="1638399"/>
            <a:ext cx="800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5" y="2667771"/>
            <a:ext cx="766680" cy="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8" y="4509120"/>
            <a:ext cx="724026" cy="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8" y="3628238"/>
            <a:ext cx="745282" cy="5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57" y="2463198"/>
            <a:ext cx="2124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57" y="3443569"/>
            <a:ext cx="1962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6" y="5617622"/>
            <a:ext cx="695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5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 Ultra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908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600" b="1" u="sng" dirty="0" smtClean="0"/>
              <a:t>Important Note: </a:t>
            </a:r>
          </a:p>
          <a:p>
            <a:pPr marL="0" indent="0" algn="ctr">
              <a:buNone/>
            </a:pPr>
            <a:r>
              <a:rPr lang="en-CA" sz="4000" dirty="0" smtClean="0"/>
              <a:t>The </a:t>
            </a:r>
            <a:r>
              <a:rPr lang="en-CA" sz="4000" dirty="0" err="1" smtClean="0"/>
              <a:t>TempTale</a:t>
            </a:r>
            <a:r>
              <a:rPr lang="en-CA" sz="4000" dirty="0" smtClean="0"/>
              <a:t> must already be configured before using or downloading it. See </a:t>
            </a:r>
            <a:r>
              <a:rPr lang="en-CA" sz="4000" b="1" dirty="0" smtClean="0"/>
              <a:t>Configuring PowerPoint </a:t>
            </a:r>
            <a:r>
              <a:rPr lang="en-CA" sz="4000" dirty="0" smtClean="0"/>
              <a:t>first if needed. 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21" y="3733378"/>
            <a:ext cx="1323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8592"/>
            <a:ext cx="1206388" cy="2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9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Alarm Status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CA" sz="3000" dirty="0">
                <a:sym typeface="Wingdings"/>
              </a:rPr>
              <a:t>The </a:t>
            </a:r>
            <a:r>
              <a:rPr lang="en-CA" sz="3000" dirty="0" smtClean="0">
                <a:sym typeface="Wingdings"/>
              </a:rPr>
              <a:t>vaccines </a:t>
            </a:r>
            <a:r>
              <a:rPr lang="en-CA" sz="3000" dirty="0">
                <a:sym typeface="Wingdings"/>
              </a:rPr>
              <a:t>should be quarantined.</a:t>
            </a:r>
          </a:p>
          <a:p>
            <a:pPr lvl="1"/>
            <a:r>
              <a:rPr lang="en-CA" sz="2600" dirty="0">
                <a:sym typeface="Wingdings"/>
              </a:rPr>
              <a:t>Ensure the product is placed in a cold chain fridge or vaccine bag as soon as </a:t>
            </a:r>
            <a:r>
              <a:rPr lang="en-CA" sz="2600" dirty="0" smtClean="0">
                <a:sym typeface="Wingdings"/>
              </a:rPr>
              <a:t>possible. Follow </a:t>
            </a:r>
            <a:r>
              <a:rPr lang="en-CA" sz="2600" dirty="0">
                <a:sym typeface="Wingdings"/>
              </a:rPr>
              <a:t>cold chain break procedures. </a:t>
            </a:r>
          </a:p>
          <a:p>
            <a:r>
              <a:rPr lang="en-CA" sz="3000" dirty="0">
                <a:sym typeface="Wingdings"/>
              </a:rPr>
              <a:t>Complete a “CCB Report.”</a:t>
            </a:r>
          </a:p>
          <a:p>
            <a:r>
              <a:rPr lang="en-CA" sz="3000" dirty="0">
                <a:sym typeface="Wingdings"/>
              </a:rPr>
              <a:t>Wait for recommendations on the viability of the vaccine.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If a TempTale Indicates </a:t>
            </a:r>
            <a:r>
              <a:rPr lang="en-CA" sz="2800" b="1" dirty="0">
                <a:sym typeface="Wingdings"/>
              </a:rPr>
              <a:t>an </a:t>
            </a:r>
            <a:r>
              <a:rPr lang="en-CA" sz="2800" b="1" dirty="0" smtClean="0">
                <a:sym typeface="Wingdings"/>
              </a:rPr>
              <a:t>Alarm Status:</a:t>
            </a:r>
            <a:endParaRPr lang="en-CA" sz="2800" b="1" dirty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41" y="260648"/>
            <a:ext cx="1536339" cy="204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Alarm Status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r>
              <a:rPr lang="en-CA" dirty="0">
                <a:sym typeface="Wingdings"/>
              </a:rPr>
              <a:t>The TempTale Ultra Monitor is very sensitive.</a:t>
            </a:r>
          </a:p>
          <a:p>
            <a:r>
              <a:rPr lang="en-CA" dirty="0">
                <a:sym typeface="Wingdings"/>
              </a:rPr>
              <a:t>False alarms are possible, and </a:t>
            </a:r>
            <a:r>
              <a:rPr lang="en-CA" dirty="0" smtClean="0">
                <a:sym typeface="Wingdings"/>
              </a:rPr>
              <a:t>may </a:t>
            </a:r>
            <a:r>
              <a:rPr lang="en-CA" dirty="0">
                <a:sym typeface="Wingdings"/>
              </a:rPr>
              <a:t>occur when:</a:t>
            </a:r>
          </a:p>
          <a:p>
            <a:pPr lvl="1"/>
            <a:r>
              <a:rPr lang="en-CA" dirty="0">
                <a:sym typeface="Wingdings"/>
              </a:rPr>
              <a:t>Not stopped immediately after removal from the vaccine fridge or bag. </a:t>
            </a:r>
            <a:endParaRPr lang="en-CA" sz="2200" dirty="0" smtClean="0">
              <a:sym typeface="Wingdings"/>
            </a:endParaRPr>
          </a:p>
          <a:p>
            <a:pPr lvl="1"/>
            <a:r>
              <a:rPr lang="en-CA" dirty="0" smtClean="0">
                <a:sym typeface="Wingdings"/>
              </a:rPr>
              <a:t>Held in hands too long. </a:t>
            </a:r>
            <a:r>
              <a:rPr lang="en-CA" b="1" dirty="0" smtClean="0">
                <a:sym typeface="Wingdings"/>
              </a:rPr>
              <a:t>Suggestion: hold rubber cap</a:t>
            </a:r>
            <a:r>
              <a:rPr lang="en-CA" dirty="0" smtClean="0">
                <a:sym typeface="Wingdings"/>
              </a:rPr>
              <a:t>.</a:t>
            </a:r>
            <a:endParaRPr lang="en-CA" sz="2200" dirty="0" smtClean="0">
              <a:sym typeface="Wingdings"/>
            </a:endParaRPr>
          </a:p>
          <a:p>
            <a:pPr lvl="1"/>
            <a:r>
              <a:rPr lang="en-CA" dirty="0" smtClean="0">
                <a:sym typeface="Wingdings"/>
              </a:rPr>
              <a:t>Left at room temperature. </a:t>
            </a:r>
          </a:p>
          <a:p>
            <a:pPr lvl="1"/>
            <a:r>
              <a:rPr lang="en-CA" dirty="0" smtClean="0">
                <a:sym typeface="Wingdings"/>
              </a:rPr>
              <a:t>Turned </a:t>
            </a:r>
            <a:r>
              <a:rPr lang="en-CA" dirty="0">
                <a:sym typeface="Wingdings"/>
              </a:rPr>
              <a:t>on without first allowing device to adjust (about 15 </a:t>
            </a:r>
            <a:r>
              <a:rPr lang="en-CA" dirty="0" smtClean="0">
                <a:sym typeface="Wingdings"/>
              </a:rPr>
              <a:t>mins) </a:t>
            </a:r>
            <a:r>
              <a:rPr lang="en-CA" dirty="0">
                <a:sym typeface="Wingdings"/>
              </a:rPr>
              <a:t>to temperatures inside vaccine fridge.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False Alarm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21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0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Stopping a </a:t>
            </a:r>
            <a:r>
              <a:rPr lang="en-CA" dirty="0" err="1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500" dirty="0" smtClean="0"/>
              <a:t>To stop </a:t>
            </a:r>
            <a:r>
              <a:rPr lang="en-CA" sz="3500" dirty="0"/>
              <a:t>a TempTale:</a:t>
            </a:r>
          </a:p>
          <a:p>
            <a:r>
              <a:rPr lang="en-CA" sz="3500" dirty="0"/>
              <a:t>Press and hold the </a:t>
            </a:r>
            <a:r>
              <a:rPr lang="en-CA" sz="3500" b="1" dirty="0">
                <a:solidFill>
                  <a:srgbClr val="FF0000"/>
                </a:solidFill>
              </a:rPr>
              <a:t>red </a:t>
            </a:r>
            <a:r>
              <a:rPr lang="en-CA" sz="3500" dirty="0"/>
              <a:t>stop button </a:t>
            </a:r>
            <a:r>
              <a:rPr lang="en-CA" sz="3500" dirty="0" smtClean="0"/>
              <a:t>     </a:t>
            </a:r>
            <a:br>
              <a:rPr lang="en-CA" sz="3500" dirty="0" smtClean="0"/>
            </a:br>
            <a:r>
              <a:rPr lang="en-CA" sz="3500" dirty="0" smtClean="0"/>
              <a:t>(1 – 3 seconds</a:t>
            </a:r>
            <a:r>
              <a:rPr lang="en-CA" sz="3500" dirty="0"/>
              <a:t>) until the stop icon </a:t>
            </a:r>
            <a:r>
              <a:rPr lang="en-CA" sz="3500" dirty="0" smtClean="0"/>
              <a:t/>
            </a:r>
            <a:br>
              <a:rPr lang="en-CA" sz="3500" dirty="0" smtClean="0"/>
            </a:br>
            <a:r>
              <a:rPr lang="en-CA" sz="3500" dirty="0" smtClean="0"/>
              <a:t>appears </a:t>
            </a:r>
            <a:r>
              <a:rPr lang="en-CA" sz="3500" dirty="0"/>
              <a:t>in the upper right </a:t>
            </a:r>
            <a:r>
              <a:rPr lang="en-CA" sz="3500" dirty="0" smtClean="0"/>
              <a:t>corner of </a:t>
            </a:r>
            <a:br>
              <a:rPr lang="en-CA" sz="3500" dirty="0" smtClean="0"/>
            </a:br>
            <a:r>
              <a:rPr lang="en-CA" sz="3500" dirty="0" smtClean="0"/>
              <a:t>the </a:t>
            </a:r>
            <a:r>
              <a:rPr lang="en-CA" sz="3500" dirty="0"/>
              <a:t>screen. </a:t>
            </a:r>
            <a:endParaRPr lang="en-CA" sz="3500" dirty="0" smtClean="0"/>
          </a:p>
          <a:p>
            <a:pPr lvl="1"/>
            <a:r>
              <a:rPr lang="en-CA" sz="3100" dirty="0"/>
              <a:t>The TempTale will display a stop </a:t>
            </a:r>
            <a:r>
              <a:rPr lang="en-CA" sz="3100" dirty="0" smtClean="0"/>
              <a:t>icon    to </a:t>
            </a:r>
            <a:br>
              <a:rPr lang="en-CA" sz="3100" dirty="0" smtClean="0"/>
            </a:br>
            <a:r>
              <a:rPr lang="en-CA" sz="3100" dirty="0" smtClean="0"/>
              <a:t>confirm </a:t>
            </a:r>
            <a:r>
              <a:rPr lang="en-CA" sz="3100" dirty="0"/>
              <a:t>it has stopped recording. </a:t>
            </a:r>
            <a:endParaRPr lang="en-CA" sz="3100" dirty="0" smtClean="0"/>
          </a:p>
          <a:p>
            <a:pPr lvl="1"/>
            <a:r>
              <a:rPr lang="en-CA" sz="3100" dirty="0" smtClean="0"/>
              <a:t>The </a:t>
            </a:r>
            <a:r>
              <a:rPr lang="en-CA" sz="3100" dirty="0"/>
              <a:t>sunshine icon will </a:t>
            </a:r>
            <a:r>
              <a:rPr lang="en-CA" sz="3100" dirty="0" smtClean="0"/>
              <a:t>disappear.</a:t>
            </a:r>
          </a:p>
          <a:p>
            <a:pPr lvl="1"/>
            <a:r>
              <a:rPr lang="en-CA" sz="3100" dirty="0" smtClean="0"/>
              <a:t>The </a:t>
            </a:r>
            <a:r>
              <a:rPr lang="en-CA" sz="3100" dirty="0"/>
              <a:t>alarm status will remain on display </a:t>
            </a:r>
            <a:r>
              <a:rPr lang="en-CA" sz="3100" dirty="0" smtClean="0"/>
              <a:t/>
            </a:r>
            <a:br>
              <a:rPr lang="en-CA" sz="3100" dirty="0" smtClean="0"/>
            </a:br>
            <a:r>
              <a:rPr lang="en-CA" sz="3100" dirty="0" smtClean="0"/>
              <a:t> </a:t>
            </a:r>
            <a:r>
              <a:rPr lang="en-CA" sz="3100" dirty="0"/>
              <a:t>(      </a:t>
            </a:r>
            <a:r>
              <a:rPr lang="en-CA" sz="3100" dirty="0" smtClean="0"/>
              <a:t>or      </a:t>
            </a:r>
            <a:r>
              <a:rPr lang="en-CA" sz="3100" dirty="0"/>
              <a:t>).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49" y="2568694"/>
            <a:ext cx="208444" cy="2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22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0DF478-345D-4B55-8594-143C407ED6DD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How To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87299"/>
            <a:ext cx="378643" cy="2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87299"/>
            <a:ext cx="394729" cy="3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463515-8D67-40E6-9DC6-27BDB5EE4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1412776"/>
            <a:ext cx="1256639" cy="252028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611571" y="2276872"/>
            <a:ext cx="1776853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198D73F-41C3-4F63-92A4-7F7BE4D7C963}"/>
              </a:ext>
            </a:extLst>
          </p:cNvPr>
          <p:cNvSpPr/>
          <p:nvPr/>
        </p:nvSpPr>
        <p:spPr>
          <a:xfrm>
            <a:off x="8388424" y="2107194"/>
            <a:ext cx="287543" cy="339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28834"/>
            <a:ext cx="208444" cy="2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5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463515-8D67-40E6-9DC6-27BDB5EE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71" y="2564904"/>
            <a:ext cx="1256639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Stopping a </a:t>
            </a:r>
            <a:r>
              <a:rPr lang="en-CA" dirty="0" err="1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TempTale should be stopped </a:t>
            </a:r>
            <a:r>
              <a:rPr lang="en-CA" dirty="0" smtClean="0"/>
              <a:t>when</a:t>
            </a:r>
            <a:r>
              <a:rPr lang="en-CA" dirty="0"/>
              <a:t>:</a:t>
            </a:r>
          </a:p>
          <a:p>
            <a:pPr lvl="1"/>
            <a:r>
              <a:rPr lang="en-CA" dirty="0" smtClean="0"/>
              <a:t>The TempTale and vaccines </a:t>
            </a:r>
            <a:r>
              <a:rPr lang="en-CA" dirty="0"/>
              <a:t>are removed from vaccine bags.</a:t>
            </a:r>
          </a:p>
          <a:p>
            <a:pPr lvl="1"/>
            <a:r>
              <a:rPr lang="en-CA" dirty="0" smtClean="0"/>
              <a:t>The TempTale is removed from the </a:t>
            </a:r>
            <a:r>
              <a:rPr lang="en-CA" dirty="0"/>
              <a:t>vaccine fridge for downloading.</a:t>
            </a:r>
          </a:p>
          <a:p>
            <a:r>
              <a:rPr lang="en-CA" dirty="0" smtClean="0"/>
              <a:t>Stopping </a:t>
            </a:r>
            <a:r>
              <a:rPr lang="en-CA" dirty="0"/>
              <a:t>the TempTale must be done immediately.</a:t>
            </a:r>
          </a:p>
          <a:p>
            <a:r>
              <a:rPr lang="en-CA" dirty="0"/>
              <a:t>Not stopping the TempTale as soon as </a:t>
            </a:r>
            <a:br>
              <a:rPr lang="en-CA" dirty="0"/>
            </a:br>
            <a:r>
              <a:rPr lang="en-CA" dirty="0"/>
              <a:t>it is removed from </a:t>
            </a:r>
            <a:r>
              <a:rPr lang="en-CA" dirty="0" smtClean="0"/>
              <a:t>cold chain may </a:t>
            </a:r>
            <a:r>
              <a:rPr lang="en-CA" dirty="0"/>
              <a:t>result in </a:t>
            </a:r>
            <a:r>
              <a:rPr lang="en-CA" dirty="0" smtClean="0"/>
              <a:t>a false </a:t>
            </a:r>
            <a:r>
              <a:rPr lang="en-CA" dirty="0"/>
              <a:t>alarm. </a:t>
            </a:r>
            <a:r>
              <a:rPr lang="en-CA" sz="2200" dirty="0" smtClean="0"/>
              <a:t> </a:t>
            </a:r>
          </a:p>
          <a:p>
            <a:pPr marL="0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BE1E9-A3C4-4217-93D5-B9BCEF485AE7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206224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Stopping a </a:t>
            </a:r>
            <a:r>
              <a:rPr lang="en-CA" dirty="0" err="1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680"/>
            <a:ext cx="7859216" cy="3931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300" dirty="0" smtClean="0"/>
              <a:t>Once </a:t>
            </a:r>
            <a:r>
              <a:rPr lang="en-CA" sz="3300" dirty="0"/>
              <a:t>a TempTale has been stopped, it cannot resume recording until after data has been </a:t>
            </a:r>
            <a:r>
              <a:rPr lang="en-CA" sz="3300" u="sng" dirty="0"/>
              <a:t>downloaded</a:t>
            </a:r>
            <a:r>
              <a:rPr lang="en-CA" sz="3300" dirty="0"/>
              <a:t> and </a:t>
            </a:r>
            <a:r>
              <a:rPr lang="en-CA" sz="3300" u="sng" dirty="0"/>
              <a:t>cleared</a:t>
            </a:r>
            <a:r>
              <a:rPr lang="en-CA" sz="330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0DF478-345D-4B55-8594-143C407ED6DD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Important Note</a:t>
            </a:r>
            <a:endParaRPr lang="en-CA" sz="2800" b="1" dirty="0">
              <a:sym typeface="Wingding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463515-8D67-40E6-9DC6-27BDB5EE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05064"/>
            <a:ext cx="100531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694"/>
            <a:ext cx="7931224" cy="4391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With the TempTale stopped: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CA" dirty="0" smtClean="0"/>
              <a:t>Press </a:t>
            </a:r>
            <a:r>
              <a:rPr lang="en-CA" dirty="0"/>
              <a:t>the </a:t>
            </a:r>
            <a:r>
              <a:rPr lang="en-CA" b="1" dirty="0">
                <a:solidFill>
                  <a:srgbClr val="00B050"/>
                </a:solidFill>
              </a:rPr>
              <a:t>S</a:t>
            </a:r>
            <a:r>
              <a:rPr lang="en-CA" b="1" dirty="0" smtClean="0">
                <a:solidFill>
                  <a:srgbClr val="00B050"/>
                </a:solidFill>
              </a:rPr>
              <a:t>tart</a:t>
            </a:r>
            <a:r>
              <a:rPr lang="en-CA" dirty="0" smtClean="0"/>
              <a:t> </a:t>
            </a:r>
            <a:r>
              <a:rPr lang="en-CA" dirty="0"/>
              <a:t>button      </a:t>
            </a:r>
            <a:r>
              <a:rPr lang="en-CA" dirty="0" smtClean="0"/>
              <a:t> to </a:t>
            </a:r>
            <a:r>
              <a:rPr lang="en-CA" dirty="0"/>
              <a:t>view the recorded temperatures. </a:t>
            </a:r>
            <a:endParaRPr lang="en-CA" sz="2000" dirty="0"/>
          </a:p>
          <a:p>
            <a:pPr lvl="2" indent="-342900">
              <a:buFontTx/>
              <a:buChar char="-"/>
            </a:pPr>
            <a:r>
              <a:rPr lang="en-CA" dirty="0" smtClean="0"/>
              <a:t>The recorded data will appear in a series of five windows, cycling to the next reading each time you press the start button. </a:t>
            </a:r>
          </a:p>
          <a:p>
            <a:pPr lvl="2" indent="-342900">
              <a:buFontTx/>
              <a:buChar char="-"/>
            </a:pPr>
            <a:r>
              <a:rPr lang="en-CA" dirty="0" smtClean="0"/>
              <a:t>You can press the start button as many times as necessary to record all of the data.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CA" dirty="0" smtClean="0"/>
              <a:t>If </a:t>
            </a:r>
            <a:r>
              <a:rPr lang="en-CA" dirty="0"/>
              <a:t>the temperatures were below 2°C or above 8°C, a Cold Chain Break (CCB) has </a:t>
            </a:r>
            <a:r>
              <a:rPr lang="en-CA" dirty="0" smtClean="0"/>
              <a:t>occurred.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25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1" y="2276872"/>
            <a:ext cx="396505" cy="4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F90210-270B-4FFC-8574-514D4C4CF02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Viewing the average, high, and low temperatures</a:t>
            </a:r>
          </a:p>
        </p:txBody>
      </p:sp>
    </p:spTree>
    <p:extLst>
      <p:ext uri="{BB962C8B-B14F-4D97-AF65-F5344CB8AC3E}">
        <p14:creationId xmlns:p14="http://schemas.microsoft.com/office/powerpoint/2010/main" val="238017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771" y="170532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 Is there a       on </a:t>
            </a:r>
            <a:r>
              <a:rPr lang="en-CA" dirty="0" smtClean="0"/>
              <a:t>the display</a:t>
            </a:r>
            <a:r>
              <a:rPr lang="en-CA" dirty="0"/>
              <a:t>, meaning the TempTale has stopped recording?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 Is there a       on </a:t>
            </a:r>
            <a:r>
              <a:rPr lang="en-CA" dirty="0" smtClean="0"/>
              <a:t>the display</a:t>
            </a:r>
            <a:r>
              <a:rPr lang="en-CA" dirty="0"/>
              <a:t>, meaning there is no CCB? (Ideally, this will always </a:t>
            </a:r>
            <a:r>
              <a:rPr lang="en-CA" dirty="0" smtClean="0"/>
              <a:t>display)</a:t>
            </a: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 Is there a      </a:t>
            </a:r>
            <a:r>
              <a:rPr lang="en-CA" dirty="0" smtClean="0"/>
              <a:t>on the </a:t>
            </a:r>
            <a:r>
              <a:rPr lang="en-CA" dirty="0"/>
              <a:t>display, meaning a Cold Chain Break may have occurred?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 Have the temperatures remained between   </a:t>
            </a:r>
            <a:br>
              <a:rPr lang="en-CA" dirty="0"/>
            </a:br>
            <a:r>
              <a:rPr lang="en-CA" dirty="0"/>
              <a:t>the range of </a:t>
            </a:r>
            <a:r>
              <a:rPr lang="en-CA" dirty="0" smtClean="0"/>
              <a:t>2 – 8°</a:t>
            </a:r>
            <a:r>
              <a:rPr lang="en-CA" dirty="0" smtClean="0">
                <a:sym typeface="Wingdings"/>
              </a:rPr>
              <a:t>C</a:t>
            </a:r>
            <a:r>
              <a:rPr lang="en-CA" dirty="0">
                <a:sym typeface="Wingdings"/>
              </a:rPr>
              <a:t>?</a:t>
            </a:r>
          </a:p>
          <a:p>
            <a:pPr lvl="1"/>
            <a:r>
              <a:rPr lang="en-CA" dirty="0">
                <a:sym typeface="Wingdings"/>
              </a:rPr>
              <a:t>Verified when scrolling through. </a:t>
            </a:r>
            <a:r>
              <a:rPr lang="en-CA" sz="2000" dirty="0">
                <a:sym typeface="Wingdings"/>
              </a:rPr>
              <a:t>(See </a:t>
            </a:r>
            <a:r>
              <a:rPr lang="en-CA" sz="2000" dirty="0" smtClean="0">
                <a:sym typeface="Wingdings"/>
              </a:rPr>
              <a:t>following slides)</a:t>
            </a:r>
            <a:endParaRPr lang="en-C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98" y="3645024"/>
            <a:ext cx="40481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1" y="2774797"/>
            <a:ext cx="506601" cy="3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72" y="1799385"/>
            <a:ext cx="457770" cy="4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F90210-270B-4FFC-8574-514D4C4CF02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Things to Check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9161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27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This is the order by which the recorded temperatures will be displayed when cycling through: </a:t>
            </a:r>
          </a:p>
          <a:p>
            <a:pPr marL="971550" lvl="1" indent="-514350">
              <a:buAutoNum type="arabicPeriod"/>
            </a:pPr>
            <a:r>
              <a:rPr lang="en-CA" i="1" dirty="0"/>
              <a:t>Average temperature. </a:t>
            </a:r>
          </a:p>
          <a:p>
            <a:pPr marL="971550" lvl="1" indent="-514350">
              <a:buAutoNum type="arabicPeriod"/>
            </a:pPr>
            <a:r>
              <a:rPr lang="en-CA" i="1" dirty="0"/>
              <a:t>Min. recorded temperature.</a:t>
            </a:r>
          </a:p>
          <a:p>
            <a:pPr marL="971550" lvl="1" indent="-514350">
              <a:buAutoNum type="arabicPeriod"/>
            </a:pPr>
            <a:r>
              <a:rPr lang="en-CA" i="1" dirty="0"/>
              <a:t>Max. recorded temperature.</a:t>
            </a:r>
          </a:p>
          <a:p>
            <a:pPr marL="971550" lvl="1" indent="-514350">
              <a:buAutoNum type="arabicPeriod"/>
            </a:pPr>
            <a:r>
              <a:rPr lang="en-CA" i="1" dirty="0"/>
              <a:t>Total time above high limit. </a:t>
            </a:r>
          </a:p>
          <a:p>
            <a:pPr marL="971550" lvl="1" indent="-514350">
              <a:buAutoNum type="arabicPeriod"/>
            </a:pPr>
            <a:r>
              <a:rPr lang="en-CA" i="1" dirty="0"/>
              <a:t>Total time below low limit.</a:t>
            </a:r>
            <a:endParaRPr lang="en-CA" dirty="0"/>
          </a:p>
          <a:p>
            <a:r>
              <a:rPr lang="en-CA" dirty="0"/>
              <a:t>The five windows will appear in the </a:t>
            </a:r>
            <a:br>
              <a:rPr lang="en-CA" dirty="0"/>
            </a:br>
            <a:r>
              <a:rPr lang="en-CA" dirty="0"/>
              <a:t>same sequence each time.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50" y="2708920"/>
            <a:ext cx="1440160" cy="30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0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first will show the </a:t>
            </a:r>
            <a:r>
              <a:rPr lang="en-CA" b="1" dirty="0"/>
              <a:t>average temperature </a:t>
            </a:r>
            <a:r>
              <a:rPr lang="en-CA" dirty="0"/>
              <a:t>during the monitoring cycle.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857">
            <a:off x="3635896" y="3079925"/>
            <a:ext cx="1440160" cy="30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6355"/>
            <a:ext cx="1562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stCxn id="5128" idx="1"/>
          </p:cNvCxnSpPr>
          <p:nvPr/>
        </p:nvCxnSpPr>
        <p:spPr>
          <a:xfrm flipH="1">
            <a:off x="4572000" y="3858096"/>
            <a:ext cx="1368152" cy="290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127" idx="1"/>
          </p:cNvCxnSpPr>
          <p:nvPr/>
        </p:nvCxnSpPr>
        <p:spPr>
          <a:xfrm flipH="1" flipV="1">
            <a:off x="4724400" y="4452261"/>
            <a:ext cx="1287760" cy="150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6171"/>
            <a:ext cx="2162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6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second will show the </a:t>
            </a:r>
            <a:r>
              <a:rPr lang="en-CA" b="1" dirty="0"/>
              <a:t>min. </a:t>
            </a:r>
            <a:r>
              <a:rPr lang="en-CA" b="1" dirty="0" smtClean="0"/>
              <a:t>temperature recorded </a:t>
            </a:r>
            <a:r>
              <a:rPr lang="en-CA" dirty="0" smtClean="0"/>
              <a:t>during </a:t>
            </a:r>
            <a:r>
              <a:rPr lang="en-CA" dirty="0"/>
              <a:t>the monitoring cycle.</a:t>
            </a:r>
          </a:p>
          <a:p>
            <a:r>
              <a:rPr lang="en-CA" dirty="0"/>
              <a:t>For example 5.1°C.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i="1" dirty="0"/>
              <a:t>Note: </a:t>
            </a:r>
            <a:r>
              <a:rPr lang="en-CA" dirty="0"/>
              <a:t>If this is below 2°C, a Cold Chain </a:t>
            </a:r>
            <a:br>
              <a:rPr lang="en-CA" dirty="0"/>
            </a:br>
            <a:r>
              <a:rPr lang="en-CA" dirty="0"/>
              <a:t>Break has occurred. </a:t>
            </a:r>
            <a:r>
              <a:rPr lang="en-CA" sz="2000" dirty="0"/>
              <a:t>(See slide </a:t>
            </a:r>
            <a:r>
              <a:rPr lang="en-CA" sz="2000" dirty="0" smtClean="0"/>
              <a:t># 20) </a:t>
            </a:r>
            <a:endParaRPr lang="en-CA" sz="2000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70" y="2683726"/>
            <a:ext cx="1566830" cy="340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79FA999-27E0-4E9E-AB78-52E51B79BBB4}"/>
              </a:ext>
            </a:extLst>
          </p:cNvPr>
          <p:cNvSpPr/>
          <p:nvPr/>
        </p:nvSpPr>
        <p:spPr>
          <a:xfrm>
            <a:off x="7452320" y="3979165"/>
            <a:ext cx="1127929" cy="426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0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3031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 Ultra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noFill/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8300" b="1" u="sng" dirty="0" smtClean="0"/>
              <a:t>Index</a:t>
            </a:r>
          </a:p>
          <a:p>
            <a:pPr marL="0" indent="0">
              <a:buNone/>
            </a:pPr>
            <a:r>
              <a:rPr lang="en-CA" sz="8300" dirty="0" smtClean="0"/>
              <a:t>Slide 5 – 7: How to Start </a:t>
            </a:r>
            <a:r>
              <a:rPr lang="en-CA" sz="8300" dirty="0"/>
              <a:t>a </a:t>
            </a:r>
            <a:r>
              <a:rPr lang="en-CA" sz="8300" dirty="0" smtClean="0"/>
              <a:t>TempTale</a:t>
            </a:r>
            <a:endParaRPr lang="en-CA" sz="8300" dirty="0"/>
          </a:p>
          <a:p>
            <a:pPr marL="0" indent="0">
              <a:buNone/>
            </a:pPr>
            <a:r>
              <a:rPr lang="en-CA" sz="8300" dirty="0" smtClean="0"/>
              <a:t>Slide 8 – 9: Where to use a TempTale</a:t>
            </a:r>
          </a:p>
          <a:p>
            <a:pPr marL="0" indent="0">
              <a:buNone/>
            </a:pPr>
            <a:r>
              <a:rPr lang="en-CA" sz="8300" dirty="0" smtClean="0"/>
              <a:t>Slide 10 – 17: How to Use a TempTale</a:t>
            </a:r>
          </a:p>
          <a:p>
            <a:pPr marL="0" indent="0">
              <a:buNone/>
            </a:pPr>
            <a:r>
              <a:rPr lang="en-CA" sz="8300" dirty="0" smtClean="0"/>
              <a:t>Slide 16: Verifying Temperatures</a:t>
            </a:r>
          </a:p>
          <a:p>
            <a:pPr marL="0" indent="0">
              <a:buNone/>
            </a:pPr>
            <a:r>
              <a:rPr lang="en-CA" sz="8300" dirty="0" smtClean="0"/>
              <a:t>Slide 18 – 21: Alarm Status </a:t>
            </a:r>
            <a:endParaRPr lang="en-CA" sz="8300" dirty="0"/>
          </a:p>
          <a:p>
            <a:pPr marL="0" indent="0">
              <a:buNone/>
            </a:pPr>
            <a:r>
              <a:rPr lang="en-CA" sz="8300" dirty="0"/>
              <a:t>Slide </a:t>
            </a:r>
            <a:r>
              <a:rPr lang="en-CA" sz="8300" dirty="0" smtClean="0"/>
              <a:t>22 – 24: Stopping a TempTale  </a:t>
            </a:r>
            <a:endParaRPr lang="en-CA" sz="8300" dirty="0"/>
          </a:p>
          <a:p>
            <a:pPr marL="0" indent="0">
              <a:buNone/>
            </a:pPr>
            <a:r>
              <a:rPr lang="en-CA" sz="8300" dirty="0"/>
              <a:t>Slide </a:t>
            </a:r>
            <a:r>
              <a:rPr lang="en-CA" sz="8300" dirty="0" smtClean="0"/>
              <a:t>25 – 32: Viewing Recorded Temperatures</a:t>
            </a:r>
          </a:p>
          <a:p>
            <a:pPr marL="0" indent="0">
              <a:buNone/>
            </a:pPr>
            <a:r>
              <a:rPr lang="en-CA" sz="8300" dirty="0" smtClean="0"/>
              <a:t>Slide 26: Things to Check</a:t>
            </a:r>
          </a:p>
          <a:p>
            <a:pPr marL="0" indent="0">
              <a:buNone/>
            </a:pPr>
            <a:r>
              <a:rPr lang="en-CA" sz="8300" dirty="0" smtClean="0"/>
              <a:t>Slide 33 – 39: Downloading Reports </a:t>
            </a:r>
          </a:p>
          <a:p>
            <a:pPr marL="0" indent="0">
              <a:buNone/>
            </a:pPr>
            <a:r>
              <a:rPr lang="en-CA" sz="8300" dirty="0" smtClean="0"/>
              <a:t>Slide 40 – 41: Viewing Reports </a:t>
            </a:r>
            <a:endParaRPr lang="en-CA" sz="8300" dirty="0"/>
          </a:p>
          <a:p>
            <a:pPr marL="0" indent="0">
              <a:buNone/>
            </a:pPr>
            <a:r>
              <a:rPr lang="en-CA" sz="8300" dirty="0"/>
              <a:t>Slide </a:t>
            </a:r>
            <a:r>
              <a:rPr lang="en-CA" sz="8300" dirty="0" smtClean="0"/>
              <a:t>42: Saving Reports </a:t>
            </a:r>
            <a:endParaRPr lang="en-CA" sz="8300" dirty="0"/>
          </a:p>
          <a:p>
            <a:pPr marL="0" indent="0">
              <a:buNone/>
            </a:pPr>
            <a:r>
              <a:rPr lang="en-CA" sz="8300" dirty="0"/>
              <a:t>Slide </a:t>
            </a:r>
            <a:r>
              <a:rPr lang="en-CA" sz="8300" dirty="0" smtClean="0"/>
              <a:t>43 – 51: Clearing (Reconfiguring)</a:t>
            </a:r>
          </a:p>
          <a:p>
            <a:pPr marL="0" indent="0">
              <a:buNone/>
            </a:pPr>
            <a:r>
              <a:rPr lang="en-CA" sz="8300" dirty="0" smtClean="0"/>
              <a:t>Slide 46: Troubleshooting</a:t>
            </a:r>
          </a:p>
          <a:p>
            <a:pPr marL="0" indent="0">
              <a:buNone/>
            </a:pPr>
            <a:r>
              <a:rPr lang="en-CA" sz="8300" dirty="0" smtClean="0"/>
              <a:t>Slide 49: Suggested Settings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0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third will show the </a:t>
            </a:r>
            <a:r>
              <a:rPr lang="en-CA" b="1" dirty="0"/>
              <a:t>max. </a:t>
            </a:r>
            <a:r>
              <a:rPr lang="en-CA" b="1" dirty="0" smtClean="0"/>
              <a:t>temperature recorded </a:t>
            </a:r>
            <a:r>
              <a:rPr lang="en-CA" dirty="0" smtClean="0"/>
              <a:t>during </a:t>
            </a:r>
            <a:r>
              <a:rPr lang="en-CA" dirty="0"/>
              <a:t>the monitoring cycle.</a:t>
            </a:r>
          </a:p>
          <a:p>
            <a:r>
              <a:rPr lang="en-CA" dirty="0"/>
              <a:t>For example 5.8°C.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i="1" dirty="0"/>
              <a:t>Note: </a:t>
            </a:r>
            <a:r>
              <a:rPr lang="en-CA" dirty="0"/>
              <a:t>If this is above 8°C, a Cold Chain </a:t>
            </a:r>
            <a:br>
              <a:rPr lang="en-CA" dirty="0"/>
            </a:br>
            <a:r>
              <a:rPr lang="en-CA" dirty="0"/>
              <a:t>Break has occurred. </a:t>
            </a:r>
            <a:r>
              <a:rPr lang="en-CA" sz="2000" dirty="0"/>
              <a:t>(See slide # </a:t>
            </a:r>
            <a:r>
              <a:rPr lang="en-CA" sz="2000" dirty="0" smtClean="0"/>
              <a:t>20) </a:t>
            </a:r>
            <a:endParaRPr lang="en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10034"/>
            <a:ext cx="1608375" cy="34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C52DFF-98B6-40A5-8A22-5F333B2263B2}"/>
              </a:ext>
            </a:extLst>
          </p:cNvPr>
          <p:cNvSpPr/>
          <p:nvPr/>
        </p:nvSpPr>
        <p:spPr>
          <a:xfrm>
            <a:off x="7404511" y="3938900"/>
            <a:ext cx="1127929" cy="426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37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37A12-79B2-4197-89E8-CC189DD4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360937"/>
            <a:ext cx="1540637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fourth will show the </a:t>
            </a:r>
            <a:r>
              <a:rPr lang="en-CA" b="1" dirty="0"/>
              <a:t>total time </a:t>
            </a:r>
            <a:r>
              <a:rPr lang="en-CA" b="1" dirty="0" smtClean="0"/>
              <a:t>above the </a:t>
            </a:r>
            <a:r>
              <a:rPr lang="en-CA" b="1" dirty="0"/>
              <a:t>high limit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This is a cumulative total and may refer to more than one occurrence of a temperature at 8°C or higher. </a:t>
            </a:r>
          </a:p>
          <a:p>
            <a:r>
              <a:rPr lang="en-CA" dirty="0"/>
              <a:t>For example, this monitor shows recorded </a:t>
            </a:r>
            <a:br>
              <a:rPr lang="en-CA" dirty="0"/>
            </a:br>
            <a:r>
              <a:rPr lang="en-CA" dirty="0"/>
              <a:t>temperatures of 8°C or higher for </a:t>
            </a:r>
            <a:br>
              <a:rPr lang="en-CA" dirty="0"/>
            </a:br>
            <a:r>
              <a:rPr lang="en-CA" dirty="0"/>
              <a:t>a total of 10 mins.</a:t>
            </a:r>
          </a:p>
          <a:p>
            <a:r>
              <a:rPr lang="en-CA" dirty="0"/>
              <a:t>If the monitored temperatures </a:t>
            </a:r>
            <a:br>
              <a:rPr lang="en-CA" dirty="0"/>
            </a:br>
            <a:r>
              <a:rPr lang="en-CA" dirty="0"/>
              <a:t>remained within the </a:t>
            </a:r>
            <a:r>
              <a:rPr lang="en-CA" dirty="0" smtClean="0"/>
              <a:t>2 – 8°C range</a:t>
            </a:r>
            <a:r>
              <a:rPr lang="en-CA" dirty="0"/>
              <a:t>, the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duration of </a:t>
            </a:r>
            <a:r>
              <a:rPr lang="en-CA" dirty="0"/>
              <a:t>the </a:t>
            </a:r>
            <a:r>
              <a:rPr lang="en-CA" b="1" dirty="0"/>
              <a:t>high</a:t>
            </a:r>
            <a:r>
              <a:rPr lang="en-CA" dirty="0"/>
              <a:t> </a:t>
            </a:r>
            <a:r>
              <a:rPr lang="en-CA" b="1" dirty="0"/>
              <a:t>temperatures </a:t>
            </a:r>
            <a:r>
              <a:rPr lang="en-CA" dirty="0"/>
              <a:t>will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be </a:t>
            </a:r>
            <a:r>
              <a:rPr lang="en-CA" dirty="0"/>
              <a:t>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31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5C1ABA-AFDA-4ACD-B7E9-7ED36A18253B}"/>
              </a:ext>
            </a:extLst>
          </p:cNvPr>
          <p:cNvSpPr/>
          <p:nvPr/>
        </p:nvSpPr>
        <p:spPr>
          <a:xfrm>
            <a:off x="7452320" y="4509120"/>
            <a:ext cx="1296144" cy="39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33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Recorded Temperatures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751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fifth will show the </a:t>
            </a:r>
            <a:r>
              <a:rPr lang="en-CA" b="1" dirty="0"/>
              <a:t>total time </a:t>
            </a:r>
            <a:r>
              <a:rPr lang="en-CA" b="1" dirty="0" smtClean="0"/>
              <a:t>below the </a:t>
            </a:r>
            <a:r>
              <a:rPr lang="en-CA" b="1" dirty="0"/>
              <a:t>low limit</a:t>
            </a:r>
            <a:r>
              <a:rPr lang="en-CA" dirty="0"/>
              <a:t>. </a:t>
            </a:r>
          </a:p>
          <a:p>
            <a:pPr lvl="1"/>
            <a:r>
              <a:rPr lang="en-CA" dirty="0"/>
              <a:t>This is a cumulative total and may refer to more than one occurrence of a temperature at 2°C or lower. </a:t>
            </a:r>
          </a:p>
          <a:p>
            <a:r>
              <a:rPr lang="en-CA" dirty="0"/>
              <a:t>For example, this monitor shows recorded </a:t>
            </a:r>
            <a:br>
              <a:rPr lang="en-CA" dirty="0"/>
            </a:br>
            <a:r>
              <a:rPr lang="en-CA" dirty="0"/>
              <a:t>temperatures of 2°C or lower for </a:t>
            </a:r>
            <a:br>
              <a:rPr lang="en-CA" dirty="0"/>
            </a:br>
            <a:r>
              <a:rPr lang="en-CA" dirty="0"/>
              <a:t>a total of 0 mins.</a:t>
            </a:r>
          </a:p>
          <a:p>
            <a:r>
              <a:rPr lang="en-CA" dirty="0"/>
              <a:t>When the monitored temperatures</a:t>
            </a:r>
            <a:br>
              <a:rPr lang="en-CA" dirty="0"/>
            </a:br>
            <a:r>
              <a:rPr lang="en-CA" dirty="0"/>
              <a:t>remained within the </a:t>
            </a:r>
            <a:r>
              <a:rPr lang="en-CA" dirty="0" smtClean="0"/>
              <a:t>2 – 8°C </a:t>
            </a:r>
            <a:r>
              <a:rPr lang="en-CA" dirty="0"/>
              <a:t>range, the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duration of </a:t>
            </a:r>
            <a:r>
              <a:rPr lang="en-CA" dirty="0"/>
              <a:t>the </a:t>
            </a:r>
            <a:r>
              <a:rPr lang="en-CA" b="1" dirty="0"/>
              <a:t>low</a:t>
            </a:r>
            <a:r>
              <a:rPr lang="en-CA" dirty="0"/>
              <a:t> </a:t>
            </a:r>
            <a:r>
              <a:rPr lang="en-CA" b="1" dirty="0"/>
              <a:t>temperatures </a:t>
            </a:r>
            <a:r>
              <a:rPr lang="en-CA" dirty="0"/>
              <a:t>will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be </a:t>
            </a:r>
            <a:r>
              <a:rPr lang="en-CA" dirty="0"/>
              <a:t>0.</a:t>
            </a:r>
          </a:p>
          <a:p>
            <a:pPr marL="0" indent="0">
              <a:buNone/>
            </a:pP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32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56992"/>
            <a:ext cx="1408053" cy="2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69E781-D3E2-4053-B5E6-54B3E33BC6DC}"/>
              </a:ext>
            </a:extLst>
          </p:cNvPr>
          <p:cNvSpPr/>
          <p:nvPr/>
        </p:nvSpPr>
        <p:spPr>
          <a:xfrm>
            <a:off x="7804451" y="4293096"/>
            <a:ext cx="1127929" cy="642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20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Reports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Downloading and Clearing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186"/>
            <a:ext cx="8219256" cy="4756150"/>
          </a:xfrm>
        </p:spPr>
        <p:txBody>
          <a:bodyPr>
            <a:normAutofit/>
          </a:bodyPr>
          <a:lstStyle/>
          <a:p>
            <a:r>
              <a:rPr lang="en-CA" dirty="0"/>
              <a:t>Temperature recordings from the TempTale must be downloaded and </a:t>
            </a:r>
            <a:r>
              <a:rPr lang="en-CA" dirty="0" smtClean="0"/>
              <a:t>cleared (reconfigured) weekly, or after each use, </a:t>
            </a:r>
            <a:r>
              <a:rPr lang="en-CA" dirty="0"/>
              <a:t>to free up storage space.</a:t>
            </a:r>
          </a:p>
          <a:p>
            <a:r>
              <a:rPr lang="en-CA" dirty="0" smtClean="0"/>
              <a:t>If </a:t>
            </a:r>
            <a:r>
              <a:rPr lang="en-CA" dirty="0"/>
              <a:t>the </a:t>
            </a:r>
            <a:r>
              <a:rPr lang="en-CA" dirty="0" err="1"/>
              <a:t>TempTale</a:t>
            </a:r>
            <a:r>
              <a:rPr lang="en-CA" dirty="0"/>
              <a:t> is </a:t>
            </a:r>
            <a:r>
              <a:rPr lang="en-CA" u="sng" dirty="0"/>
              <a:t>not</a:t>
            </a:r>
            <a:r>
              <a:rPr lang="en-CA" dirty="0"/>
              <a:t> cleared, it will stop recording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84648"/>
            <a:ext cx="5400600" cy="4277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5696" y="1772816"/>
            <a:ext cx="5400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Weekly for vaccine fridge </a:t>
            </a:r>
            <a:r>
              <a:rPr lang="en-CA" dirty="0" err="1" smtClean="0"/>
              <a:t>TempTales</a:t>
            </a:r>
            <a:r>
              <a:rPr lang="en-CA" dirty="0" smtClean="0"/>
              <a:t>. </a:t>
            </a:r>
            <a:endParaRPr lang="en-CA" dirty="0"/>
          </a:p>
          <a:p>
            <a:pPr lvl="1"/>
            <a:r>
              <a:rPr lang="en-CA" dirty="0"/>
              <a:t>T</a:t>
            </a:r>
            <a:r>
              <a:rPr lang="en-CA" dirty="0" smtClean="0"/>
              <a:t>o download data and free up storage space. </a:t>
            </a:r>
            <a:endParaRPr lang="en-CA" dirty="0"/>
          </a:p>
          <a:p>
            <a:r>
              <a:rPr lang="en-CA" dirty="0" smtClean="0"/>
              <a:t>Anytime </a:t>
            </a:r>
            <a:r>
              <a:rPr lang="en-CA" dirty="0"/>
              <a:t>there is a </a:t>
            </a:r>
            <a:r>
              <a:rPr lang="en-CA" dirty="0" smtClean="0"/>
              <a:t>CCB. 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o review CCB details. </a:t>
            </a:r>
          </a:p>
          <a:p>
            <a:r>
              <a:rPr lang="en-CA" dirty="0" smtClean="0"/>
              <a:t>Every time the TempTale is stopped. </a:t>
            </a:r>
          </a:p>
          <a:p>
            <a:pPr lvl="1"/>
            <a:r>
              <a:rPr lang="en-CA" dirty="0" smtClean="0"/>
              <a:t>To download data and reconfigure.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When should this be done?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92291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Reports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056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Remove </a:t>
            </a:r>
            <a:r>
              <a:rPr lang="en-CA" dirty="0"/>
              <a:t>the TempTale from </a:t>
            </a:r>
            <a:r>
              <a:rPr lang="en-CA" dirty="0" smtClean="0"/>
              <a:t>the vaccine </a:t>
            </a:r>
            <a:r>
              <a:rPr lang="en-CA" dirty="0"/>
              <a:t>fridge or </a:t>
            </a:r>
            <a:r>
              <a:rPr lang="en-CA" dirty="0" smtClean="0"/>
              <a:t>bag </a:t>
            </a:r>
            <a:r>
              <a:rPr lang="en-CA" dirty="0"/>
              <a:t>and </a:t>
            </a:r>
            <a:r>
              <a:rPr lang="en-CA" dirty="0" smtClean="0"/>
              <a:t>immediately stop the TempTale </a:t>
            </a:r>
            <a:r>
              <a:rPr lang="en-CA" dirty="0"/>
              <a:t>from recording.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Remove the rubber cap from the top and plug the TempTale into the computer USB port.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35</a:t>
            </a:fld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85" y="2240868"/>
            <a:ext cx="7133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94" y="3207608"/>
            <a:ext cx="61885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62300"/>
            <a:ext cx="1297261" cy="9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89173"/>
            <a:ext cx="2520281" cy="1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90" y="2816932"/>
            <a:ext cx="10488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How to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1429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02" y="1777414"/>
            <a:ext cx="1285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7139138" cy="4277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CA" dirty="0" smtClean="0"/>
              <a:t>The       </a:t>
            </a:r>
            <a:r>
              <a:rPr lang="en-CA" dirty="0"/>
              <a:t>will blink </a:t>
            </a:r>
            <a:r>
              <a:rPr lang="en-CA" b="1" dirty="0">
                <a:solidFill>
                  <a:srgbClr val="FF0000"/>
                </a:solidFill>
              </a:rPr>
              <a:t>RED </a:t>
            </a:r>
            <a:r>
              <a:rPr lang="en-CA" dirty="0"/>
              <a:t>while the </a:t>
            </a:r>
            <a:r>
              <a:rPr lang="en-CA" dirty="0" err="1"/>
              <a:t>Adobe®PDF</a:t>
            </a:r>
            <a:r>
              <a:rPr lang="en-CA" dirty="0"/>
              <a:t> report and TTV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data </a:t>
            </a:r>
            <a:r>
              <a:rPr lang="en-CA" dirty="0"/>
              <a:t>file are being created.</a:t>
            </a:r>
          </a:p>
          <a:p>
            <a:pPr lvl="1"/>
            <a:r>
              <a:rPr lang="en-CA" dirty="0"/>
              <a:t>Do not disconnect the </a:t>
            </a:r>
            <a:r>
              <a:rPr lang="en-CA" dirty="0" smtClean="0"/>
              <a:t>TempTale </a:t>
            </a:r>
            <a:r>
              <a:rPr lang="en-CA" dirty="0"/>
              <a:t>from the USB port while the </a:t>
            </a:r>
            <a:r>
              <a:rPr lang="en-CA" b="1" dirty="0">
                <a:solidFill>
                  <a:srgbClr val="FF0000"/>
                </a:solidFill>
              </a:rPr>
              <a:t>RED</a:t>
            </a:r>
            <a:r>
              <a:rPr lang="en-CA" dirty="0">
                <a:solidFill>
                  <a:srgbClr val="FF0000"/>
                </a:solidFill>
              </a:rPr>
              <a:t>         </a:t>
            </a:r>
            <a:r>
              <a:rPr lang="en-CA" dirty="0"/>
              <a:t>is </a:t>
            </a:r>
            <a:r>
              <a:rPr lang="en-CA" dirty="0" smtClean="0"/>
              <a:t>blinking.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CA" dirty="0" smtClean="0"/>
              <a:t>When </a:t>
            </a:r>
            <a:r>
              <a:rPr lang="en-CA" dirty="0"/>
              <a:t>the </a:t>
            </a:r>
            <a:r>
              <a:rPr lang="en-CA" b="1" dirty="0">
                <a:solidFill>
                  <a:srgbClr val="FF0000"/>
                </a:solidFill>
              </a:rPr>
              <a:t>RED </a:t>
            </a:r>
            <a:r>
              <a:rPr lang="en-CA" dirty="0"/>
              <a:t>      stops blinking and displays solid </a:t>
            </a:r>
            <a:r>
              <a:rPr lang="en-CA" b="1" dirty="0">
                <a:solidFill>
                  <a:srgbClr val="00B050"/>
                </a:solidFill>
              </a:rPr>
              <a:t>GREEN</a:t>
            </a:r>
            <a:r>
              <a:rPr lang="en-CA" dirty="0"/>
              <a:t>, the file </a:t>
            </a:r>
            <a:r>
              <a:rPr lang="en-CA" dirty="0" smtClean="0"/>
              <a:t>generation </a:t>
            </a:r>
            <a:r>
              <a:rPr lang="en-CA" dirty="0"/>
              <a:t>process is complete.</a:t>
            </a:r>
          </a:p>
          <a:p>
            <a:pPr marL="57150" indent="0"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29" y="1772816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stCxn id="18" idx="3"/>
          </p:cNvCxnSpPr>
          <p:nvPr/>
        </p:nvCxnSpPr>
        <p:spPr>
          <a:xfrm>
            <a:off x="7129623" y="1592006"/>
            <a:ext cx="951017" cy="828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89" y="1442966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3201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How to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39693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669745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CA" dirty="0" smtClean="0"/>
              <a:t>These </a:t>
            </a:r>
            <a:r>
              <a:rPr lang="en-CA" dirty="0"/>
              <a:t>files are now </a:t>
            </a:r>
            <a:r>
              <a:rPr lang="en-CA" dirty="0" smtClean="0"/>
              <a:t>accessible.</a:t>
            </a:r>
            <a:endParaRPr lang="en-CA" dirty="0"/>
          </a:p>
          <a:p>
            <a:pPr lvl="1"/>
            <a:r>
              <a:rPr lang="en-CA" dirty="0"/>
              <a:t>Compatible with Windows®7, 8.1, and 10.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dirty="0"/>
              <a:t>A window will automatically open</a:t>
            </a:r>
            <a:br>
              <a:rPr lang="en-CA" dirty="0"/>
            </a:br>
            <a:r>
              <a:rPr lang="en-CA" dirty="0"/>
              <a:t>on your computer. Depending on your computer, it will either be an </a:t>
            </a:r>
            <a:r>
              <a:rPr lang="en-CA" dirty="0" err="1"/>
              <a:t>Autoplay</a:t>
            </a:r>
            <a:r>
              <a:rPr lang="en-CA" dirty="0"/>
              <a:t> box, or open directly to a USB removable </a:t>
            </a:r>
            <a:r>
              <a:rPr lang="en-CA" dirty="0" smtClean="0"/>
              <a:t>drive.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37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i="1" dirty="0"/>
              <a:t>Note: </a:t>
            </a:r>
            <a:r>
              <a:rPr lang="en-CA" sz="2000" dirty="0"/>
              <a:t>No further purchases are ever necessary</a:t>
            </a:r>
            <a:r>
              <a:rPr lang="en-CA" sz="2000" dirty="0" smtClean="0"/>
              <a:t>. If option </a:t>
            </a:r>
            <a:r>
              <a:rPr lang="en-CA" sz="2000" dirty="0"/>
              <a:t>appears, simply ignore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How to</a:t>
            </a:r>
            <a:endParaRPr lang="en-CA" sz="2800" b="1" dirty="0">
              <a:sym typeface="Wingding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44824"/>
            <a:ext cx="1285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05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8993" y="2348880"/>
            <a:ext cx="4486828" cy="371559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3334700" cy="24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63688" y="1916832"/>
            <a:ext cx="2232248" cy="37155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32156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If an </a:t>
            </a:r>
            <a:r>
              <a:rPr lang="en-CA" dirty="0" err="1" smtClean="0"/>
              <a:t>Autoplay</a:t>
            </a:r>
            <a:r>
              <a:rPr lang="en-CA" dirty="0" smtClean="0"/>
              <a:t> box appears, double click to “Open folder to view files.”</a:t>
            </a:r>
          </a:p>
          <a:p>
            <a:pPr>
              <a:buFontTx/>
              <a:buChar char="-"/>
            </a:pPr>
            <a:r>
              <a:rPr lang="en-CA" dirty="0" smtClean="0"/>
              <a:t>TempTale Ultra Monitor Reports and Data Files are now accessible on the removable drive.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How to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96989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8" y="1844824"/>
            <a:ext cx="7432040" cy="398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30868" y="3290758"/>
            <a:ext cx="1584176" cy="357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971600" y="4568325"/>
            <a:ext cx="2304256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302152" y="4725144"/>
            <a:ext cx="1835839" cy="41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Removable drive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1344" y="2594419"/>
            <a:ext cx="1133942" cy="41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PDF file</a:t>
            </a:r>
          </a:p>
        </p:txBody>
      </p:sp>
      <p:cxnSp>
        <p:nvCxnSpPr>
          <p:cNvPr id="11" name="Straight Arrow Connector 10"/>
          <p:cNvCxnSpPr>
            <a:stCxn id="9" idx="1"/>
            <a:endCxn id="7" idx="5"/>
          </p:cNvCxnSpPr>
          <p:nvPr/>
        </p:nvCxnSpPr>
        <p:spPr>
          <a:xfrm flipH="1" flipV="1">
            <a:off x="2938406" y="4926173"/>
            <a:ext cx="1363746" cy="5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6" idx="7"/>
          </p:cNvCxnSpPr>
          <p:nvPr/>
        </p:nvCxnSpPr>
        <p:spPr>
          <a:xfrm flipH="1">
            <a:off x="4383047" y="2801333"/>
            <a:ext cx="1688297" cy="5418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59832" y="3627646"/>
            <a:ext cx="1584176" cy="357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516216" y="4154497"/>
            <a:ext cx="689070" cy="41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TTV 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  <a:endCxn id="19" idx="5"/>
          </p:cNvCxnSpPr>
          <p:nvPr/>
        </p:nvCxnSpPr>
        <p:spPr>
          <a:xfrm flipH="1" flipV="1">
            <a:off x="4412011" y="3933088"/>
            <a:ext cx="2104205" cy="4283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71158" y="5832748"/>
            <a:ext cx="227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See next slide.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7638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031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 Ultra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100" b="1" u="sng" dirty="0" smtClean="0"/>
              <a:t>Quick Summary</a:t>
            </a:r>
          </a:p>
          <a:p>
            <a:pPr marL="0" indent="0">
              <a:buNone/>
            </a:pPr>
            <a:r>
              <a:rPr lang="en-CA" sz="2100" dirty="0" smtClean="0"/>
              <a:t>Slide 52: Specifications (FYI)</a:t>
            </a:r>
          </a:p>
          <a:p>
            <a:pPr marL="0" indent="0">
              <a:buNone/>
            </a:pPr>
            <a:r>
              <a:rPr lang="en-CA" sz="2100" dirty="0" smtClean="0"/>
              <a:t>Slide 53: Display Information</a:t>
            </a:r>
          </a:p>
          <a:p>
            <a:pPr marL="0" indent="0">
              <a:buNone/>
            </a:pPr>
            <a:r>
              <a:rPr lang="en-CA" sz="2100" dirty="0" smtClean="0"/>
              <a:t>Slide 54: Downloading Reports</a:t>
            </a:r>
            <a:endParaRPr lang="en-CA" sz="2100" dirty="0"/>
          </a:p>
          <a:p>
            <a:pPr marL="0" indent="0">
              <a:buNone/>
            </a:pPr>
            <a:r>
              <a:rPr lang="en-CA" sz="2100" dirty="0" smtClean="0"/>
              <a:t>Slide 55: Clearing (Reconfiguring)</a:t>
            </a:r>
          </a:p>
          <a:p>
            <a:pPr marL="0" indent="0">
              <a:buNone/>
            </a:pPr>
            <a:r>
              <a:rPr lang="en-CA" sz="2100" dirty="0"/>
              <a:t/>
            </a:r>
            <a:br>
              <a:rPr lang="en-CA" sz="2100" dirty="0"/>
            </a:br>
            <a:r>
              <a:rPr lang="en-CA" sz="2100" b="1" u="sng" dirty="0" smtClean="0"/>
              <a:t>Additional Information</a:t>
            </a:r>
            <a:endParaRPr lang="en-CA" sz="2100" b="1" u="sng" dirty="0"/>
          </a:p>
          <a:p>
            <a:pPr marL="0" indent="0">
              <a:buNone/>
            </a:pPr>
            <a:r>
              <a:rPr lang="en-CA" sz="2100" dirty="0" smtClean="0"/>
              <a:t>Slide 57 – 59: Date Stamp </a:t>
            </a:r>
          </a:p>
          <a:p>
            <a:pPr marL="0" indent="0">
              <a:buNone/>
            </a:pPr>
            <a:r>
              <a:rPr lang="en-CA" sz="2100" dirty="0" smtClean="0"/>
              <a:t>Slide 60: Christmas Settings</a:t>
            </a:r>
            <a:endParaRPr lang="en-CA" sz="2100" dirty="0"/>
          </a:p>
          <a:p>
            <a:pPr marL="0" indent="0">
              <a:buNone/>
            </a:pPr>
            <a:r>
              <a:rPr lang="en-CA" sz="2100" dirty="0" smtClean="0"/>
              <a:t> </a:t>
            </a:r>
            <a:endParaRPr lang="en-CA" sz="2100" dirty="0"/>
          </a:p>
          <a:p>
            <a:pPr marL="0" indent="0">
              <a:buNone/>
            </a:pPr>
            <a:r>
              <a:rPr lang="en-CA" sz="2100" b="1" u="sng" dirty="0" smtClean="0"/>
              <a:t>Questions?</a:t>
            </a:r>
          </a:p>
          <a:p>
            <a:pPr marL="0" indent="0">
              <a:buNone/>
            </a:pPr>
            <a:r>
              <a:rPr lang="en-CA" sz="2100" dirty="0" smtClean="0"/>
              <a:t>Slide 56: Who to Contact</a:t>
            </a:r>
            <a:endParaRPr lang="en-CA" sz="21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0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43" y="1600200"/>
            <a:ext cx="8229600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CA" dirty="0"/>
              <a:t>If the computer has </a:t>
            </a:r>
            <a:r>
              <a:rPr lang="en-CA" dirty="0" err="1"/>
              <a:t>Adobe®PDF</a:t>
            </a:r>
            <a:r>
              <a:rPr lang="en-CA" dirty="0"/>
              <a:t> compatible reader software installed:</a:t>
            </a:r>
          </a:p>
          <a:p>
            <a:pPr lvl="1"/>
            <a:r>
              <a:rPr lang="en-CA" dirty="0"/>
              <a:t>Double-click the PDF file icon      to open and view the PDF </a:t>
            </a:r>
            <a:r>
              <a:rPr lang="en-CA" dirty="0" smtClean="0"/>
              <a:t>file. (Image </a:t>
            </a:r>
            <a:r>
              <a:rPr lang="en-CA" dirty="0"/>
              <a:t>on </a:t>
            </a:r>
            <a:r>
              <a:rPr lang="en-CA" dirty="0" smtClean="0"/>
              <a:t>next slide)</a:t>
            </a:r>
            <a:endParaRPr lang="en-CA" dirty="0"/>
          </a:p>
          <a:p>
            <a:r>
              <a:rPr lang="en-CA" dirty="0"/>
              <a:t>If the computer has </a:t>
            </a:r>
            <a:r>
              <a:rPr lang="en-CA" dirty="0" err="1"/>
              <a:t>Sensitech’s</a:t>
            </a:r>
            <a:r>
              <a:rPr lang="en-CA" dirty="0"/>
              <a:t> TempTale Manager® Desktop Software installed (8.0 or higher):</a:t>
            </a:r>
          </a:p>
          <a:p>
            <a:pPr lvl="1"/>
            <a:r>
              <a:rPr lang="en-CA" dirty="0"/>
              <a:t>Double-click the TTV file icon      </a:t>
            </a:r>
            <a:r>
              <a:rPr lang="en-CA" dirty="0" smtClean="0"/>
              <a:t>to </a:t>
            </a:r>
            <a:r>
              <a:rPr lang="en-CA" dirty="0"/>
              <a:t>open and view: monitor configuration information, summary statistics, and time-temperature data graph.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67" y="2536683"/>
            <a:ext cx="324903" cy="3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72" y="4653136"/>
            <a:ext cx="363091" cy="3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How to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38548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Viewing Reports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41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image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8" y="2013150"/>
            <a:ext cx="34966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9604"/>
            <a:ext cx="3672408" cy="463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83568" y="2132856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860032" y="2132856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868144" y="6163073"/>
            <a:ext cx="15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CCB detected. </a:t>
            </a:r>
            <a:endParaRPr lang="en-CA" b="1" dirty="0"/>
          </a:p>
        </p:txBody>
      </p:sp>
      <p:sp>
        <p:nvSpPr>
          <p:cNvPr id="10" name="Rectangle 9"/>
          <p:cNvSpPr/>
          <p:nvPr/>
        </p:nvSpPr>
        <p:spPr>
          <a:xfrm>
            <a:off x="1835696" y="6210771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No CCB</a:t>
            </a:r>
            <a:endParaRPr lang="en-CA" b="1" dirty="0"/>
          </a:p>
        </p:txBody>
      </p:sp>
      <p:sp>
        <p:nvSpPr>
          <p:cNvPr id="11" name="Rectangle 10"/>
          <p:cNvSpPr/>
          <p:nvPr/>
        </p:nvSpPr>
        <p:spPr>
          <a:xfrm>
            <a:off x="486662" y="1196752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Example of PDF Reports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995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Save all Reports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According to Alberta Health’s: </a:t>
            </a:r>
            <a:r>
              <a:rPr lang="en-CA" i="1" dirty="0" smtClean="0"/>
              <a:t>Alberta Vaccine Storage and Handling Policy for Provincially Funded Vaccines:</a:t>
            </a:r>
          </a:p>
          <a:p>
            <a:r>
              <a:rPr lang="en-CA" b="1" dirty="0" smtClean="0"/>
              <a:t>Cold chain monitoring reports must be saved for one year, regardless of CCB status.</a:t>
            </a:r>
            <a:r>
              <a:rPr lang="en-CA" dirty="0" smtClean="0"/>
              <a:t> You may choose to:</a:t>
            </a:r>
          </a:p>
          <a:p>
            <a:pPr lvl="1"/>
            <a:r>
              <a:rPr lang="en-CA" dirty="0" smtClean="0"/>
              <a:t>Save the digital report(s) to a file on your computer.</a:t>
            </a:r>
          </a:p>
          <a:p>
            <a:pPr marL="457200" lvl="1" indent="0" algn="ctr">
              <a:buNone/>
            </a:pPr>
            <a:r>
              <a:rPr lang="en-CA" b="1" dirty="0" smtClean="0"/>
              <a:t>OR</a:t>
            </a:r>
            <a:r>
              <a:rPr lang="en-CA" dirty="0" smtClean="0"/>
              <a:t>	</a:t>
            </a:r>
          </a:p>
          <a:p>
            <a:pPr lvl="1"/>
            <a:r>
              <a:rPr lang="en-CA" dirty="0" smtClean="0"/>
              <a:t>Save a paper copy of the report(s) by printing the PDF and placing it in a binder. </a:t>
            </a:r>
          </a:p>
          <a:p>
            <a:r>
              <a:rPr lang="en-CA" dirty="0" smtClean="0"/>
              <a:t>After one year you may delete or recycle the saved reports.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42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06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1" y="1484784"/>
            <a:ext cx="9144000" cy="11033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2 w 10012"/>
              <a:gd name="connsiteY0" fmla="*/ 10000 h 10000"/>
              <a:gd name="connsiteX1" fmla="*/ 0 w 10012"/>
              <a:gd name="connsiteY1" fmla="*/ 0 h 10000"/>
              <a:gd name="connsiteX2" fmla="*/ 10012 w 10012"/>
              <a:gd name="connsiteY2" fmla="*/ 0 h 10000"/>
              <a:gd name="connsiteX3" fmla="*/ 8012 w 10012"/>
              <a:gd name="connsiteY3" fmla="*/ 10000 h 10000"/>
              <a:gd name="connsiteX4" fmla="*/ 12 w 10012"/>
              <a:gd name="connsiteY4" fmla="*/ 10000 h 10000"/>
              <a:gd name="connsiteX0" fmla="*/ 12 w 10024"/>
              <a:gd name="connsiteY0" fmla="*/ 10000 h 10238"/>
              <a:gd name="connsiteX1" fmla="*/ 0 w 10024"/>
              <a:gd name="connsiteY1" fmla="*/ 0 h 10238"/>
              <a:gd name="connsiteX2" fmla="*/ 10012 w 10024"/>
              <a:gd name="connsiteY2" fmla="*/ 0 h 10238"/>
              <a:gd name="connsiteX3" fmla="*/ 10024 w 10024"/>
              <a:gd name="connsiteY3" fmla="*/ 10238 h 10238"/>
              <a:gd name="connsiteX4" fmla="*/ 12 w 10024"/>
              <a:gd name="connsiteY4" fmla="*/ 10000 h 1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" h="10238">
                <a:moveTo>
                  <a:pt x="12" y="10000"/>
                </a:moveTo>
                <a:cubicBezTo>
                  <a:pt x="8" y="6667"/>
                  <a:pt x="4" y="3333"/>
                  <a:pt x="0" y="0"/>
                </a:cubicBezTo>
                <a:lnTo>
                  <a:pt x="10012" y="0"/>
                </a:lnTo>
                <a:cubicBezTo>
                  <a:pt x="10016" y="3413"/>
                  <a:pt x="10020" y="6825"/>
                  <a:pt x="10024" y="10238"/>
                </a:cubicBezTo>
                <a:lnTo>
                  <a:pt x="12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F7FAFF"/>
                </a:solidFill>
              </a:rPr>
              <a:t>E</a:t>
            </a:r>
            <a:r>
              <a:rPr lang="en-CA" sz="3200" b="1" dirty="0" smtClean="0">
                <a:solidFill>
                  <a:srgbClr val="F7FAFF"/>
                </a:solidFill>
              </a:rPr>
              <a:t>nsure </a:t>
            </a:r>
            <a:r>
              <a:rPr lang="en-CA" sz="3200" b="1" dirty="0">
                <a:solidFill>
                  <a:srgbClr val="F7FAFF"/>
                </a:solidFill>
              </a:rPr>
              <a:t>you have downloaded or </a:t>
            </a:r>
            <a:r>
              <a:rPr lang="en-CA" sz="3200" b="1" dirty="0" smtClean="0">
                <a:solidFill>
                  <a:srgbClr val="F7FAFF"/>
                </a:solidFill>
              </a:rPr>
              <a:t>saved </a:t>
            </a:r>
            <a:r>
              <a:rPr lang="en-CA" sz="3200" b="1" dirty="0">
                <a:solidFill>
                  <a:srgbClr val="F7FAFF"/>
                </a:solidFill>
              </a:rPr>
              <a:t>data, as </a:t>
            </a:r>
            <a:r>
              <a:rPr lang="en-CA" sz="3200" b="1" dirty="0" smtClean="0">
                <a:solidFill>
                  <a:srgbClr val="F7FAFF"/>
                </a:solidFill>
              </a:rPr>
              <a:t>reconfiguring the TempTale </a:t>
            </a:r>
            <a:r>
              <a:rPr lang="en-CA" sz="3200" b="1" dirty="0">
                <a:solidFill>
                  <a:srgbClr val="F7FAFF"/>
                </a:solidFill>
              </a:rPr>
              <a:t>will erase it! 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91264" cy="3528392"/>
          </a:xfrm>
        </p:spPr>
        <p:txBody>
          <a:bodyPr>
            <a:normAutofit fontScale="92500" lnSpcReduction="20000"/>
          </a:bodyPr>
          <a:lstStyle/>
          <a:p>
            <a:r>
              <a:rPr lang="en-CA" sz="3500" dirty="0" err="1"/>
              <a:t>TempTales</a:t>
            </a:r>
            <a:r>
              <a:rPr lang="en-CA" sz="3500" dirty="0"/>
              <a:t> must be </a:t>
            </a:r>
            <a:r>
              <a:rPr lang="en-CA" sz="3500" dirty="0" smtClean="0"/>
              <a:t>reconfigured:</a:t>
            </a:r>
            <a:endParaRPr lang="en-CA" dirty="0" smtClean="0"/>
          </a:p>
          <a:p>
            <a:pPr lvl="1"/>
            <a:r>
              <a:rPr lang="en-CA" dirty="0" smtClean="0"/>
              <a:t>On a weekly basis for vaccine fridges.</a:t>
            </a:r>
          </a:p>
          <a:p>
            <a:pPr lvl="1"/>
            <a:r>
              <a:rPr lang="en-CA" dirty="0" smtClean="0"/>
              <a:t>Anytime a CCB occurs. </a:t>
            </a:r>
          </a:p>
          <a:p>
            <a:pPr lvl="1"/>
            <a:r>
              <a:rPr lang="en-CA" dirty="0" smtClean="0"/>
              <a:t>Anytime the monitor has been stopped. </a:t>
            </a:r>
            <a:endParaRPr lang="en-CA" dirty="0"/>
          </a:p>
          <a:p>
            <a:r>
              <a:rPr lang="en-CA" sz="3500" dirty="0" smtClean="0"/>
              <a:t>Reconfiguring a </a:t>
            </a:r>
            <a:r>
              <a:rPr lang="en-CA" sz="3500" dirty="0"/>
              <a:t>TempTale </a:t>
            </a:r>
            <a:r>
              <a:rPr lang="en-CA" sz="3500" dirty="0" smtClean="0"/>
              <a:t>monitor clears the recorded temperatures. If not cleared regularly, the monitor </a:t>
            </a:r>
            <a:r>
              <a:rPr lang="en-CA" sz="3500" dirty="0"/>
              <a:t>will become full and have no memory space for new recordings.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536504"/>
          </a:xfrm>
        </p:spPr>
        <p:txBody>
          <a:bodyPr>
            <a:normAutofit/>
          </a:bodyPr>
          <a:lstStyle/>
          <a:p>
            <a:r>
              <a:rPr lang="en-CA" dirty="0" smtClean="0"/>
              <a:t>To clear (reconfigure) a TempTale, either:</a:t>
            </a:r>
          </a:p>
          <a:p>
            <a:pPr lvl="1"/>
            <a:r>
              <a:rPr lang="en-CA" dirty="0" smtClean="0"/>
              <a:t>Double click </a:t>
            </a:r>
            <a:r>
              <a:rPr lang="en-CA" dirty="0"/>
              <a:t>the TTV file icon    </a:t>
            </a:r>
            <a:r>
              <a:rPr lang="en-CA" dirty="0" smtClean="0"/>
              <a:t> on </a:t>
            </a:r>
            <a:r>
              <a:rPr lang="en-CA" dirty="0"/>
              <a:t>your computer </a:t>
            </a:r>
            <a:r>
              <a:rPr lang="en-CA" dirty="0" smtClean="0"/>
              <a:t>desktop.</a:t>
            </a:r>
          </a:p>
          <a:p>
            <a:pPr marL="457200" lvl="1" indent="0">
              <a:buNone/>
            </a:pPr>
            <a:r>
              <a:rPr lang="en-CA" dirty="0" smtClean="0"/>
              <a:t>                                         </a:t>
            </a:r>
            <a:r>
              <a:rPr lang="en-CA" b="1" dirty="0" smtClean="0"/>
              <a:t>OR</a:t>
            </a:r>
          </a:p>
          <a:p>
            <a:pPr lvl="1"/>
            <a:r>
              <a:rPr lang="en-CA" dirty="0" smtClean="0"/>
              <a:t>Double click the TTV icon     from the window that automatically appears when the TempTale is plugged in to the computer USB port. </a:t>
            </a:r>
            <a:endParaRPr lang="en-CA" dirty="0"/>
          </a:p>
          <a:p>
            <a:r>
              <a:rPr lang="en-CA" dirty="0" smtClean="0"/>
              <a:t>This </a:t>
            </a:r>
            <a:r>
              <a:rPr lang="en-CA" dirty="0"/>
              <a:t>will open </a:t>
            </a:r>
            <a:r>
              <a:rPr lang="en-CA" dirty="0" err="1"/>
              <a:t>Sensitech’s</a:t>
            </a:r>
            <a:r>
              <a:rPr lang="en-CA" dirty="0"/>
              <a:t> TempTale Manager Desktop (TTMD) Software for reconfiguration.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59" y="2348880"/>
            <a:ext cx="363091" cy="3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789040"/>
            <a:ext cx="363091" cy="3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926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7" y="1457012"/>
            <a:ext cx="6771973" cy="48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45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518" y="3682621"/>
            <a:ext cx="3744416" cy="1133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In the top left of the </a:t>
            </a:r>
            <a:r>
              <a:rPr lang="en-CA" b="1" dirty="0" smtClean="0">
                <a:solidFill>
                  <a:schemeClr val="tx1"/>
                </a:solidFill>
              </a:rPr>
              <a:t>TTMD window</a:t>
            </a:r>
            <a:r>
              <a:rPr lang="en-CA" dirty="0" smtClean="0">
                <a:solidFill>
                  <a:schemeClr val="tx1"/>
                </a:solidFill>
              </a:rPr>
              <a:t>:</a:t>
            </a:r>
            <a:endParaRPr lang="en-CA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Click “Actions.” Then from the dropdown menu, 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Click “Configure Monitor.”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75656" y="1666676"/>
            <a:ext cx="936104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23847" y="2132857"/>
            <a:ext cx="719861" cy="1549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5094" y="5301208"/>
            <a:ext cx="353481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 smtClean="0">
                <a:solidFill>
                  <a:schemeClr val="tx1"/>
                </a:solidFill>
              </a:rPr>
              <a:t>Has an error occurred? Ensure:</a:t>
            </a:r>
            <a:endParaRPr lang="en-CA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>
                <a:solidFill>
                  <a:schemeClr val="tx1"/>
                </a:solidFill>
              </a:rPr>
              <a:t>The TempTale has been stopped and is not still recording.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>
                <a:solidFill>
                  <a:schemeClr val="tx1"/>
                </a:solidFill>
              </a:rPr>
              <a:t>Is there an “open view”? </a:t>
            </a:r>
          </a:p>
        </p:txBody>
      </p:sp>
    </p:spTree>
    <p:extLst>
      <p:ext uri="{BB962C8B-B14F-4D97-AF65-F5344CB8AC3E}">
        <p14:creationId xmlns:p14="http://schemas.microsoft.com/office/powerpoint/2010/main" val="1675277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3486"/>
            <a:ext cx="8698408" cy="43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Troubleshooting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3429000"/>
            <a:ext cx="3333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536" y="4695273"/>
            <a:ext cx="3816424" cy="132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i="1" dirty="0" smtClean="0">
              <a:solidFill>
                <a:schemeClr val="tx1"/>
              </a:solidFill>
            </a:endParaRPr>
          </a:p>
          <a:p>
            <a:r>
              <a:rPr lang="en-CA" b="1" i="1" dirty="0" smtClean="0">
                <a:solidFill>
                  <a:schemeClr val="tx1"/>
                </a:solidFill>
              </a:rPr>
              <a:t>Note: </a:t>
            </a:r>
            <a:r>
              <a:rPr lang="en-CA" b="1" dirty="0" smtClean="0">
                <a:solidFill>
                  <a:schemeClr val="tx1"/>
                </a:solidFill>
              </a:rPr>
              <a:t>If this window appears:</a:t>
            </a:r>
          </a:p>
          <a:p>
            <a:pPr marL="285750" indent="-285750">
              <a:buFontTx/>
              <a:buChar char="-"/>
            </a:pPr>
            <a:r>
              <a:rPr lang="en-CA" b="1" dirty="0" smtClean="0">
                <a:solidFill>
                  <a:schemeClr val="tx1"/>
                </a:solidFill>
              </a:rPr>
              <a:t>Click </a:t>
            </a:r>
            <a:r>
              <a:rPr lang="en-CA" b="1" dirty="0">
                <a:solidFill>
                  <a:schemeClr val="tx1"/>
                </a:solidFill>
              </a:rPr>
              <a:t>“OK,” then </a:t>
            </a:r>
          </a:p>
          <a:p>
            <a:pPr marL="285750" indent="-285750">
              <a:buFontTx/>
              <a:buChar char="-"/>
            </a:pPr>
            <a:r>
              <a:rPr lang="en-CA" b="1" dirty="0" smtClean="0">
                <a:solidFill>
                  <a:schemeClr val="tx1"/>
                </a:solidFill>
              </a:rPr>
              <a:t>Click </a:t>
            </a:r>
            <a:r>
              <a:rPr lang="en-CA" b="1" dirty="0">
                <a:solidFill>
                  <a:schemeClr val="tx1"/>
                </a:solidFill>
              </a:rPr>
              <a:t>the bottom “x” to close the background window and </a:t>
            </a:r>
            <a:r>
              <a:rPr lang="en-CA" b="1" dirty="0" smtClean="0">
                <a:solidFill>
                  <a:schemeClr val="tx1"/>
                </a:solidFill>
              </a:rPr>
              <a:t>try again</a:t>
            </a:r>
            <a:r>
              <a:rPr lang="en-CA" b="1" dirty="0">
                <a:solidFill>
                  <a:schemeClr val="tx1"/>
                </a:solidFill>
              </a:rPr>
              <a:t>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1610798"/>
            <a:ext cx="2376264" cy="882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Do not click the top “</a:t>
            </a:r>
            <a:r>
              <a:rPr lang="en-CA" b="1" dirty="0" smtClean="0">
                <a:solidFill>
                  <a:schemeClr val="tx1"/>
                </a:solidFill>
              </a:rPr>
              <a:t>x” </a:t>
            </a:r>
            <a:r>
              <a:rPr lang="en-CA" dirty="0" smtClean="0">
                <a:solidFill>
                  <a:schemeClr val="tx1"/>
                </a:solidFill>
              </a:rPr>
              <a:t>until you are ready to exit out of the TTMD. </a:t>
            </a:r>
          </a:p>
        </p:txBody>
      </p:sp>
      <p:cxnSp>
        <p:nvCxnSpPr>
          <p:cNvPr id="21" name="Straight Arrow Connector 20"/>
          <p:cNvCxnSpPr>
            <a:stCxn id="20" idx="3"/>
            <a:endCxn id="11" idx="2"/>
          </p:cNvCxnSpPr>
          <p:nvPr/>
        </p:nvCxnSpPr>
        <p:spPr>
          <a:xfrm flipV="1">
            <a:off x="5148064" y="1533486"/>
            <a:ext cx="3366640" cy="5183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676456" y="1666676"/>
            <a:ext cx="467544" cy="32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Oval 27"/>
          <p:cNvSpPr/>
          <p:nvPr/>
        </p:nvSpPr>
        <p:spPr>
          <a:xfrm>
            <a:off x="4463526" y="4221088"/>
            <a:ext cx="972570" cy="39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8514704" y="1372404"/>
            <a:ext cx="467544" cy="32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3" name="Straight Arrow Connector 12"/>
          <p:cNvCxnSpPr>
            <a:endCxn id="1026" idx="2"/>
          </p:cNvCxnSpPr>
          <p:nvPr/>
        </p:nvCxnSpPr>
        <p:spPr>
          <a:xfrm flipV="1">
            <a:off x="4931070" y="4695825"/>
            <a:ext cx="0" cy="662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3"/>
          </p:cNvCxnSpPr>
          <p:nvPr/>
        </p:nvCxnSpPr>
        <p:spPr>
          <a:xfrm>
            <a:off x="4211960" y="5358281"/>
            <a:ext cx="7378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7" idx="3"/>
          </p:cNvCxnSpPr>
          <p:nvPr/>
        </p:nvCxnSpPr>
        <p:spPr>
          <a:xfrm flipV="1">
            <a:off x="4949811" y="1941660"/>
            <a:ext cx="3795115" cy="34166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42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47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8" y="1600200"/>
            <a:ext cx="65721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03848" y="2348880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588224" y="2631266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5556" y="4797152"/>
            <a:ext cx="651672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Connect to a </a:t>
            </a:r>
            <a:r>
              <a:rPr lang="en-CA" b="1" dirty="0" smtClean="0">
                <a:solidFill>
                  <a:schemeClr val="tx1"/>
                </a:solidFill>
              </a:rPr>
              <a:t>TempTale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  <a:endParaRPr lang="en-CA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CA" dirty="0">
                <a:solidFill>
                  <a:schemeClr val="tx1"/>
                </a:solidFill>
              </a:rPr>
              <a:t>Ensure you have downloaded or saved </a:t>
            </a:r>
            <a:r>
              <a:rPr lang="en-CA" dirty="0" smtClean="0">
                <a:solidFill>
                  <a:schemeClr val="tx1"/>
                </a:solidFill>
              </a:rPr>
              <a:t>data.</a:t>
            </a:r>
            <a:endParaRPr lang="en-CA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CA" dirty="0">
                <a:solidFill>
                  <a:schemeClr val="tx1"/>
                </a:solidFill>
              </a:rPr>
              <a:t>Select the TempTale Ultra </a:t>
            </a:r>
            <a:r>
              <a:rPr lang="en-CA" dirty="0" smtClean="0">
                <a:solidFill>
                  <a:schemeClr val="tx1"/>
                </a:solidFill>
              </a:rPr>
              <a:t>monitor. </a:t>
            </a:r>
            <a:endParaRPr lang="en-CA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CA" dirty="0">
                <a:solidFill>
                  <a:schemeClr val="tx1"/>
                </a:solidFill>
              </a:rPr>
              <a:t>Press </a:t>
            </a:r>
            <a:r>
              <a:rPr lang="en-CA" dirty="0" smtClean="0">
                <a:solidFill>
                  <a:schemeClr val="tx1"/>
                </a:solidFill>
              </a:rPr>
              <a:t>“Connect</a:t>
            </a:r>
            <a:r>
              <a:rPr lang="en-CA" dirty="0">
                <a:solidFill>
                  <a:schemeClr val="tx1"/>
                </a:solidFill>
              </a:rPr>
              <a:t>.” The next section will appear.</a:t>
            </a:r>
          </a:p>
        </p:txBody>
      </p:sp>
    </p:spTree>
    <p:extLst>
      <p:ext uri="{BB962C8B-B14F-4D97-AF65-F5344CB8AC3E}">
        <p14:creationId xmlns:p14="http://schemas.microsoft.com/office/powerpoint/2010/main" val="3200395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33679" cy="40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56" y="4653136"/>
            <a:ext cx="5508612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CA" b="1" dirty="0">
                <a:solidFill>
                  <a:schemeClr val="tx1"/>
                </a:solidFill>
              </a:rPr>
              <a:t>Select Configuration.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Verify the following (shouldn’t have to change): </a:t>
            </a:r>
            <a:endParaRPr lang="en-CA" dirty="0">
              <a:solidFill>
                <a:schemeClr val="tx1"/>
              </a:solidFill>
            </a:endParaRPr>
          </a:p>
          <a:p>
            <a:pPr marL="1200150" lvl="2" indent="-285750">
              <a:buFont typeface="Wingdings"/>
              <a:buChar char="à"/>
            </a:pPr>
            <a:r>
              <a:rPr lang="en-CA" dirty="0">
                <a:solidFill>
                  <a:schemeClr val="tx1"/>
                </a:solidFill>
              </a:rPr>
              <a:t>M</a:t>
            </a:r>
            <a:r>
              <a:rPr lang="en-CA" dirty="0" smtClean="0">
                <a:solidFill>
                  <a:schemeClr val="tx1"/>
                </a:solidFill>
              </a:rPr>
              <a:t>easurement </a:t>
            </a:r>
            <a:r>
              <a:rPr lang="en-CA" dirty="0">
                <a:solidFill>
                  <a:schemeClr val="tx1"/>
                </a:solidFill>
              </a:rPr>
              <a:t>I</a:t>
            </a:r>
            <a:r>
              <a:rPr lang="en-CA" dirty="0" smtClean="0">
                <a:solidFill>
                  <a:schemeClr val="tx1"/>
                </a:solidFill>
              </a:rPr>
              <a:t>nterval Time.</a:t>
            </a:r>
            <a:endParaRPr lang="en-CA" dirty="0">
              <a:solidFill>
                <a:schemeClr val="tx1"/>
              </a:solidFill>
            </a:endParaRPr>
          </a:p>
          <a:p>
            <a:pPr marL="1200150" lvl="2" indent="-285750">
              <a:buFont typeface="Wingdings"/>
              <a:buChar char="à"/>
            </a:pPr>
            <a:r>
              <a:rPr lang="en-CA" dirty="0" err="1">
                <a:solidFill>
                  <a:schemeClr val="tx1"/>
                </a:solidFill>
              </a:rPr>
              <a:t>Startup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Delay.</a:t>
            </a:r>
            <a:endParaRPr lang="en-CA" dirty="0">
              <a:solidFill>
                <a:schemeClr val="tx1"/>
              </a:solidFill>
            </a:endParaRPr>
          </a:p>
          <a:p>
            <a:pPr marL="1200150" lvl="2" indent="-285750">
              <a:buFont typeface="Wingdings"/>
              <a:buChar char="à"/>
            </a:pPr>
            <a:r>
              <a:rPr lang="en-CA" dirty="0" smtClean="0">
                <a:solidFill>
                  <a:schemeClr val="tx1"/>
                </a:solidFill>
              </a:rPr>
              <a:t>Low/High </a:t>
            </a:r>
            <a:r>
              <a:rPr lang="en-CA" dirty="0">
                <a:solidFill>
                  <a:schemeClr val="tx1"/>
                </a:solidFill>
              </a:rPr>
              <a:t>A</a:t>
            </a:r>
            <a:r>
              <a:rPr lang="en-CA" dirty="0" smtClean="0">
                <a:solidFill>
                  <a:schemeClr val="tx1"/>
                </a:solidFill>
              </a:rPr>
              <a:t>larm Settings.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591" y="5481498"/>
            <a:ext cx="2112506" cy="669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9865" y="549319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See </a:t>
            </a:r>
            <a:r>
              <a:rPr lang="en-CA" dirty="0" smtClean="0"/>
              <a:t>next slide for </a:t>
            </a:r>
            <a:r>
              <a:rPr lang="en-CA" dirty="0"/>
              <a:t>suggested settings. </a:t>
            </a:r>
          </a:p>
        </p:txBody>
      </p:sp>
      <p:sp>
        <p:nvSpPr>
          <p:cNvPr id="12" name="Oval 11"/>
          <p:cNvSpPr/>
          <p:nvPr/>
        </p:nvSpPr>
        <p:spPr>
          <a:xfrm>
            <a:off x="827584" y="2996952"/>
            <a:ext cx="22322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1943708" y="3583375"/>
            <a:ext cx="16201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4427984" y="2636911"/>
            <a:ext cx="3888432" cy="1234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500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3724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 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99530"/>
              </p:ext>
            </p:extLst>
          </p:nvPr>
        </p:nvGraphicFramePr>
        <p:xfrm>
          <a:off x="466622" y="1844824"/>
          <a:ext cx="8295334" cy="4255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Field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Suggested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Alarm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High-Low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Trip</a:t>
                      </a:r>
                      <a:r>
                        <a:rPr lang="en-CA" baseline="0" dirty="0"/>
                        <a:t> Mode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Measurement</a:t>
                      </a:r>
                      <a:r>
                        <a:rPr lang="en-CA" baseline="0" dirty="0"/>
                        <a:t> Interval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 </a:t>
                      </a:r>
                      <a:r>
                        <a:rPr lang="en-CA" dirty="0" smtClean="0"/>
                        <a:t>minute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 err="1"/>
                        <a:t>Startup</a:t>
                      </a:r>
                      <a:r>
                        <a:rPr lang="en-CA" dirty="0"/>
                        <a:t>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r>
                        <a:rPr lang="en-CA" dirty="0" smtClean="0"/>
                        <a:t> </a:t>
                      </a:r>
                      <a:r>
                        <a:rPr lang="en-CA" dirty="0" smtClean="0"/>
                        <a:t>minute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Enable 3 second start button delay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Enabled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LCD panel Display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Celsius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Set time zone </a:t>
                      </a:r>
                      <a:r>
                        <a:rPr lang="en-CA" dirty="0" smtClean="0"/>
                        <a:t>and </a:t>
                      </a:r>
                      <a:r>
                        <a:rPr lang="en-CA" dirty="0"/>
                        <a:t>daylight savings option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Mountain</a:t>
                      </a:r>
                      <a:r>
                        <a:rPr lang="en-CA" baseline="0" dirty="0"/>
                        <a:t> Standard (</a:t>
                      </a:r>
                      <a:r>
                        <a:rPr lang="en-CA" dirty="0"/>
                        <a:t>GMT)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/>
                        <a:t>Alarm Settings </a:t>
                      </a:r>
                      <a:r>
                        <a:rPr lang="en-CA" b="1" dirty="0" smtClean="0"/>
                        <a:t>- </a:t>
                      </a:r>
                      <a:r>
                        <a:rPr lang="en-CA" dirty="0" smtClean="0"/>
                        <a:t>Primary Low</a:t>
                      </a:r>
                    </a:p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Enabled, </a:t>
                      </a:r>
                      <a:r>
                        <a:rPr lang="en-CA" b="1" dirty="0" smtClean="0"/>
                        <a:t>Limit 2.0</a:t>
                      </a:r>
                      <a:r>
                        <a:rPr lang="en-CA" dirty="0" smtClean="0"/>
                        <a:t>, Type: Time-Single Event, Threshold 0.0 Minutes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/>
                        <a:t>Alarm Settings -</a:t>
                      </a:r>
                      <a:r>
                        <a:rPr lang="en-CA" b="0" baseline="0" dirty="0" smtClean="0"/>
                        <a:t> </a:t>
                      </a:r>
                      <a:r>
                        <a:rPr lang="en-CA" dirty="0" smtClean="0"/>
                        <a:t>Primary High</a:t>
                      </a:r>
                    </a:p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Enabled, </a:t>
                      </a:r>
                      <a:r>
                        <a:rPr lang="en-CA" b="1" dirty="0" smtClean="0"/>
                        <a:t>Limit 8.0</a:t>
                      </a:r>
                      <a:r>
                        <a:rPr lang="en-CA" dirty="0" smtClean="0"/>
                        <a:t>, Type:</a:t>
                      </a:r>
                      <a:r>
                        <a:rPr lang="en-CA" baseline="0" dirty="0" smtClean="0"/>
                        <a:t> Time-Single Event, Threshold 0.0 Minutes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6622" y="1196752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Suggested settings:</a:t>
            </a:r>
          </a:p>
        </p:txBody>
      </p:sp>
    </p:spTree>
    <p:extLst>
      <p:ext uri="{BB962C8B-B14F-4D97-AF65-F5344CB8AC3E}">
        <p14:creationId xmlns:p14="http://schemas.microsoft.com/office/powerpoint/2010/main" val="25516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to Start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Before using a TempTale you must leave it in the fridge for about 15 minutes. </a:t>
            </a:r>
          </a:p>
          <a:p>
            <a:pPr lvl="1"/>
            <a:r>
              <a:rPr lang="en-CA" dirty="0" smtClean="0"/>
              <a:t>This allows the monitor time to adjust to the vaccine fridge temperature. </a:t>
            </a:r>
          </a:p>
          <a:p>
            <a:pPr lvl="1"/>
            <a:r>
              <a:rPr lang="en-CA" dirty="0" smtClean="0"/>
              <a:t>If turned on at </a:t>
            </a:r>
            <a:r>
              <a:rPr lang="en-CA" dirty="0"/>
              <a:t>room </a:t>
            </a:r>
            <a:r>
              <a:rPr lang="en-CA" dirty="0" smtClean="0"/>
              <a:t>temperature it will trigger an alarm status.</a:t>
            </a:r>
          </a:p>
          <a:p>
            <a:pPr marL="400050" lvl="1" indent="0">
              <a:buNone/>
            </a:pPr>
            <a:endParaRPr lang="en-CA" dirty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1111966" cy="2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79609"/>
            <a:ext cx="204164" cy="45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89" y="5157192"/>
            <a:ext cx="12377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20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14538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83968" y="5805264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51520" y="3573016"/>
            <a:ext cx="4788532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CA" b="1" dirty="0">
                <a:solidFill>
                  <a:schemeClr val="tx1"/>
                </a:solidFill>
              </a:rPr>
              <a:t>Save Configuration.</a:t>
            </a:r>
          </a:p>
          <a:p>
            <a:pPr marL="742950" lvl="1" indent="-285750">
              <a:buFontTx/>
              <a:buChar char="-"/>
            </a:pPr>
            <a:r>
              <a:rPr lang="en-CA" dirty="0">
                <a:solidFill>
                  <a:schemeClr val="tx1"/>
                </a:solidFill>
              </a:rPr>
              <a:t>Click “Write Configuration</a:t>
            </a:r>
            <a:r>
              <a:rPr lang="en-CA" dirty="0" smtClean="0">
                <a:solidFill>
                  <a:schemeClr val="tx1"/>
                </a:solidFill>
              </a:rPr>
              <a:t>.”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A TTMD box will appear, verifying the monitor was successfully configured. 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Click “OK.”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5631"/>
            <a:ext cx="2228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6" idx="7"/>
          </p:cNvCxnSpPr>
          <p:nvPr/>
        </p:nvCxnSpPr>
        <p:spPr>
          <a:xfrm flipV="1">
            <a:off x="5574684" y="4797152"/>
            <a:ext cx="797516" cy="105029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84168" y="3865630"/>
            <a:ext cx="2228850" cy="10858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858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51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3" y="1600200"/>
            <a:ext cx="81082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1206388" cy="26667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3573016"/>
            <a:ext cx="5040560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CA" b="1" dirty="0" smtClean="0">
                <a:solidFill>
                  <a:schemeClr val="tx1"/>
                </a:solidFill>
              </a:rPr>
              <a:t>Done</a:t>
            </a:r>
            <a:r>
              <a:rPr lang="en-CA" b="1" dirty="0">
                <a:solidFill>
                  <a:schemeClr val="tx1"/>
                </a:solidFill>
              </a:rPr>
              <a:t>! 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Optional to print the settings. 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TempTale monitor’s LCD screen should now be blank and ready for next use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You may close the window. 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Store TempTale in the vaccine fridge. 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5292080" y="3717032"/>
            <a:ext cx="2016224" cy="75608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42484" y="5661248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774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52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FYI: TempTale Ultra Specifications</a:t>
            </a:r>
            <a:endParaRPr lang="en-CA" dirty="0">
              <a:latin typeface="Bookman Old Style" panose="020506040505050202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64644" cy="513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08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53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896269"/>
            <a:ext cx="6772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Summary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622" y="1196752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Display Information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74082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54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372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Downloading Reports Summary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200800" cy="469590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3500" dirty="0" smtClean="0"/>
              <a:t>  Make sure the TempTale is stopped.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3500" dirty="0" smtClean="0"/>
              <a:t>  Remove rubber cap </a:t>
            </a:r>
            <a:r>
              <a:rPr lang="en-CA" sz="3500" dirty="0"/>
              <a:t>and plug </a:t>
            </a:r>
            <a:r>
              <a:rPr lang="en-CA" sz="3500" dirty="0" smtClean="0"/>
              <a:t>the  </a:t>
            </a:r>
            <a:br>
              <a:rPr lang="en-CA" sz="3500" dirty="0" smtClean="0"/>
            </a:br>
            <a:r>
              <a:rPr lang="en-CA" sz="3500" dirty="0" smtClean="0"/>
              <a:t>  TempTale into a computer</a:t>
            </a:r>
            <a:r>
              <a:rPr lang="en-CA" sz="35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3500" dirty="0" smtClean="0"/>
              <a:t>  Reports (PDF </a:t>
            </a:r>
            <a:r>
              <a:rPr lang="en-CA" sz="3500" dirty="0"/>
              <a:t>and </a:t>
            </a:r>
            <a:r>
              <a:rPr lang="en-CA" sz="3500" dirty="0" err="1" smtClean="0"/>
              <a:t>datafile</a:t>
            </a:r>
            <a:r>
              <a:rPr lang="en-CA" sz="3500" dirty="0" smtClean="0"/>
              <a:t>) </a:t>
            </a:r>
            <a:r>
              <a:rPr lang="en-CA" sz="3500" dirty="0"/>
              <a:t>will be created </a:t>
            </a:r>
            <a:r>
              <a:rPr lang="en-CA" sz="3500" dirty="0" smtClean="0"/>
              <a:t/>
            </a:r>
            <a:br>
              <a:rPr lang="en-CA" sz="3500" dirty="0" smtClean="0"/>
            </a:br>
            <a:r>
              <a:rPr lang="en-CA" sz="3500" dirty="0" smtClean="0"/>
              <a:t>  automatically. </a:t>
            </a:r>
            <a:endParaRPr lang="en-CA" sz="35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CA" sz="3500" b="1" dirty="0" smtClean="0">
                <a:solidFill>
                  <a:srgbClr val="00B050"/>
                </a:solidFill>
              </a:rPr>
              <a:t>  GREEN</a:t>
            </a:r>
            <a:r>
              <a:rPr lang="en-CA" sz="3500" dirty="0" smtClean="0"/>
              <a:t>       </a:t>
            </a:r>
            <a:r>
              <a:rPr lang="en-CA" sz="3500" dirty="0"/>
              <a:t>indicates </a:t>
            </a:r>
            <a:r>
              <a:rPr lang="en-CA" sz="3500" dirty="0" smtClean="0"/>
              <a:t>report generation </a:t>
            </a:r>
            <a:r>
              <a:rPr lang="en-CA" sz="3500" dirty="0"/>
              <a:t>is </a:t>
            </a:r>
            <a:r>
              <a:rPr lang="en-CA" sz="3500" dirty="0" smtClean="0"/>
              <a:t/>
            </a:r>
            <a:br>
              <a:rPr lang="en-CA" sz="3500" dirty="0" smtClean="0"/>
            </a:br>
            <a:r>
              <a:rPr lang="en-CA" sz="3500" dirty="0" smtClean="0"/>
              <a:t>  complete</a:t>
            </a:r>
            <a:r>
              <a:rPr lang="en-CA" sz="35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3500" dirty="0" smtClean="0"/>
              <a:t>  Reports </a:t>
            </a:r>
            <a:r>
              <a:rPr lang="en-CA" sz="3500" dirty="0"/>
              <a:t>are now accessible on a </a:t>
            </a:r>
            <a:r>
              <a:rPr lang="en-CA" sz="3500" dirty="0" smtClean="0"/>
              <a:t/>
            </a:r>
            <a:br>
              <a:rPr lang="en-CA" sz="3500" dirty="0" smtClean="0"/>
            </a:br>
            <a:r>
              <a:rPr lang="en-CA" sz="3500" dirty="0" smtClean="0"/>
              <a:t>  removable </a:t>
            </a:r>
            <a:r>
              <a:rPr lang="en-CA" sz="3500" dirty="0"/>
              <a:t>drive</a:t>
            </a:r>
            <a:r>
              <a:rPr lang="en-CA" sz="35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3500" dirty="0"/>
              <a:t> </a:t>
            </a:r>
            <a:r>
              <a:rPr lang="en-CA" sz="3500" dirty="0" smtClean="0"/>
              <a:t> Save report.</a:t>
            </a:r>
            <a:endParaRPr lang="en-CA" sz="26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09395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45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55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372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Clearing (Reconfiguring) a </a:t>
            </a:r>
            <a:b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 Summary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Flowchart: Data 3"/>
          <p:cNvSpPr/>
          <p:nvPr/>
        </p:nvSpPr>
        <p:spPr>
          <a:xfrm>
            <a:off x="590" y="1797053"/>
            <a:ext cx="9144000" cy="11033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2 w 10012"/>
              <a:gd name="connsiteY0" fmla="*/ 10000 h 10000"/>
              <a:gd name="connsiteX1" fmla="*/ 0 w 10012"/>
              <a:gd name="connsiteY1" fmla="*/ 0 h 10000"/>
              <a:gd name="connsiteX2" fmla="*/ 10012 w 10012"/>
              <a:gd name="connsiteY2" fmla="*/ 0 h 10000"/>
              <a:gd name="connsiteX3" fmla="*/ 8012 w 10012"/>
              <a:gd name="connsiteY3" fmla="*/ 10000 h 10000"/>
              <a:gd name="connsiteX4" fmla="*/ 12 w 10012"/>
              <a:gd name="connsiteY4" fmla="*/ 10000 h 10000"/>
              <a:gd name="connsiteX0" fmla="*/ 12 w 10024"/>
              <a:gd name="connsiteY0" fmla="*/ 10000 h 10238"/>
              <a:gd name="connsiteX1" fmla="*/ 0 w 10024"/>
              <a:gd name="connsiteY1" fmla="*/ 0 h 10238"/>
              <a:gd name="connsiteX2" fmla="*/ 10012 w 10024"/>
              <a:gd name="connsiteY2" fmla="*/ 0 h 10238"/>
              <a:gd name="connsiteX3" fmla="*/ 10024 w 10024"/>
              <a:gd name="connsiteY3" fmla="*/ 10238 h 10238"/>
              <a:gd name="connsiteX4" fmla="*/ 12 w 10024"/>
              <a:gd name="connsiteY4" fmla="*/ 10000 h 1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" h="10238">
                <a:moveTo>
                  <a:pt x="12" y="10000"/>
                </a:moveTo>
                <a:cubicBezTo>
                  <a:pt x="8" y="6667"/>
                  <a:pt x="4" y="3333"/>
                  <a:pt x="0" y="0"/>
                </a:cubicBezTo>
                <a:lnTo>
                  <a:pt x="10012" y="0"/>
                </a:lnTo>
                <a:cubicBezTo>
                  <a:pt x="10016" y="3413"/>
                  <a:pt x="10020" y="6825"/>
                  <a:pt x="10024" y="10238"/>
                </a:cubicBezTo>
                <a:lnTo>
                  <a:pt x="12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F7FAFF"/>
                </a:solidFill>
              </a:rPr>
              <a:t>Ensure </a:t>
            </a:r>
            <a:r>
              <a:rPr lang="en-CA" sz="3200" b="1" dirty="0">
                <a:solidFill>
                  <a:srgbClr val="F7FAFF"/>
                </a:solidFill>
              </a:rPr>
              <a:t>you have downloaded or </a:t>
            </a:r>
            <a:br>
              <a:rPr lang="en-CA" sz="3200" b="1" dirty="0">
                <a:solidFill>
                  <a:srgbClr val="F7FAFF"/>
                </a:solidFill>
              </a:rPr>
            </a:br>
            <a:r>
              <a:rPr lang="en-CA" sz="3200" b="1" dirty="0">
                <a:solidFill>
                  <a:srgbClr val="F7FAFF"/>
                </a:solidFill>
              </a:rPr>
              <a:t>saved data, as reconfiguring will erase it! </a:t>
            </a:r>
            <a:endParaRPr lang="en-CA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9523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Plug </a:t>
            </a:r>
            <a:r>
              <a:rPr lang="en-CA" dirty="0" err="1" smtClean="0"/>
              <a:t>TempTale</a:t>
            </a:r>
            <a:r>
              <a:rPr lang="en-CA" dirty="0" smtClean="0"/>
              <a:t> into the computer.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Open </a:t>
            </a:r>
            <a:r>
              <a:rPr lang="en-CA" dirty="0" err="1" smtClean="0"/>
              <a:t>Sensitech’s</a:t>
            </a:r>
            <a:r>
              <a:rPr lang="en-CA" dirty="0" smtClean="0"/>
              <a:t> TT Manager Desktop (TTMD) Software </a:t>
            </a: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Select </a:t>
            </a:r>
            <a:r>
              <a:rPr lang="en-CA" dirty="0"/>
              <a:t>Configuration.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CA" i="1" dirty="0" smtClean="0"/>
              <a:t>Review: </a:t>
            </a:r>
            <a:r>
              <a:rPr lang="en-CA" dirty="0"/>
              <a:t>Intervals, Start Delay, Low and High Alarms.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Save </a:t>
            </a:r>
            <a:r>
              <a:rPr lang="en-CA" dirty="0"/>
              <a:t>Configuration.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Done</a:t>
            </a:r>
            <a:r>
              <a:rPr lang="en-CA" dirty="0"/>
              <a:t>. </a:t>
            </a:r>
            <a:r>
              <a:rPr lang="en-CA" dirty="0" smtClean="0"/>
              <a:t>TempTale </a:t>
            </a:r>
            <a:r>
              <a:rPr lang="en-CA" dirty="0"/>
              <a:t>LCD screen </a:t>
            </a:r>
            <a:r>
              <a:rPr lang="en-CA" dirty="0" smtClean="0"/>
              <a:t>will be blank and </a:t>
            </a:r>
            <a:br>
              <a:rPr lang="en-CA" dirty="0" smtClean="0"/>
            </a:br>
            <a:r>
              <a:rPr lang="en-CA" dirty="0" smtClean="0"/>
              <a:t> ready </a:t>
            </a:r>
            <a:r>
              <a:rPr lang="en-CA" dirty="0"/>
              <a:t>for next use</a:t>
            </a:r>
            <a:r>
              <a:rPr lang="en-CA" dirty="0" smtClean="0"/>
              <a:t>. Store in the vaccine fridge.  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621590"/>
            <a:ext cx="363091" cy="3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20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b="1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TempTale Ultra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Please call Brent (780-495-8903) or Christina (780-495-5439) if you have any questions</a:t>
            </a:r>
            <a:r>
              <a:rPr lang="en-CA" dirty="0" smtClean="0">
                <a:solidFill>
                  <a:schemeClr val="tx1"/>
                </a:solidFill>
              </a:rPr>
              <a:t>.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0" y="0"/>
            <a:ext cx="4067944" cy="980728"/>
          </a:xfrm>
          <a:custGeom>
            <a:avLst/>
            <a:gdLst>
              <a:gd name="connsiteX0" fmla="*/ 0 w 4067944"/>
              <a:gd name="connsiteY0" fmla="*/ 980728 h 980728"/>
              <a:gd name="connsiteX1" fmla="*/ 245182 w 4067944"/>
              <a:gd name="connsiteY1" fmla="*/ 0 h 980728"/>
              <a:gd name="connsiteX2" fmla="*/ 4067944 w 4067944"/>
              <a:gd name="connsiteY2" fmla="*/ 0 h 980728"/>
              <a:gd name="connsiteX3" fmla="*/ 3822762 w 4067944"/>
              <a:gd name="connsiteY3" fmla="*/ 980728 h 980728"/>
              <a:gd name="connsiteX4" fmla="*/ 0 w 4067944"/>
              <a:gd name="connsiteY4" fmla="*/ 980728 h 980728"/>
              <a:gd name="connsiteX0" fmla="*/ 0 w 4067944"/>
              <a:gd name="connsiteY0" fmla="*/ 980728 h 980728"/>
              <a:gd name="connsiteX1" fmla="*/ 245182 w 4067944"/>
              <a:gd name="connsiteY1" fmla="*/ 0 h 980728"/>
              <a:gd name="connsiteX2" fmla="*/ 4067944 w 4067944"/>
              <a:gd name="connsiteY2" fmla="*/ 0 h 980728"/>
              <a:gd name="connsiteX3" fmla="*/ 3558357 w 4067944"/>
              <a:gd name="connsiteY3" fmla="*/ 958695 h 980728"/>
              <a:gd name="connsiteX4" fmla="*/ 0 w 4067944"/>
              <a:gd name="connsiteY4" fmla="*/ 980728 h 980728"/>
              <a:gd name="connsiteX0" fmla="*/ 0 w 4067944"/>
              <a:gd name="connsiteY0" fmla="*/ 980728 h 980728"/>
              <a:gd name="connsiteX1" fmla="*/ 2811 w 4067944"/>
              <a:gd name="connsiteY1" fmla="*/ 0 h 980728"/>
              <a:gd name="connsiteX2" fmla="*/ 4067944 w 4067944"/>
              <a:gd name="connsiteY2" fmla="*/ 0 h 980728"/>
              <a:gd name="connsiteX3" fmla="*/ 3558357 w 4067944"/>
              <a:gd name="connsiteY3" fmla="*/ 958695 h 980728"/>
              <a:gd name="connsiteX4" fmla="*/ 0 w 4067944"/>
              <a:gd name="connsiteY4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944" h="980728">
                <a:moveTo>
                  <a:pt x="0" y="980728"/>
                </a:moveTo>
                <a:lnTo>
                  <a:pt x="2811" y="0"/>
                </a:lnTo>
                <a:lnTo>
                  <a:pt x="4067944" y="0"/>
                </a:lnTo>
                <a:lnTo>
                  <a:pt x="3558357" y="958695"/>
                </a:lnTo>
                <a:lnTo>
                  <a:pt x="0" y="9807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Parallelogram 13"/>
          <p:cNvSpPr/>
          <p:nvPr/>
        </p:nvSpPr>
        <p:spPr>
          <a:xfrm>
            <a:off x="3858622" y="-1367"/>
            <a:ext cx="5307411" cy="1002762"/>
          </a:xfrm>
          <a:custGeom>
            <a:avLst/>
            <a:gdLst>
              <a:gd name="connsiteX0" fmla="*/ 0 w 5076056"/>
              <a:gd name="connsiteY0" fmla="*/ 980728 h 980728"/>
              <a:gd name="connsiteX1" fmla="*/ 245182 w 5076056"/>
              <a:gd name="connsiteY1" fmla="*/ 0 h 980728"/>
              <a:gd name="connsiteX2" fmla="*/ 5076056 w 5076056"/>
              <a:gd name="connsiteY2" fmla="*/ 0 h 980728"/>
              <a:gd name="connsiteX3" fmla="*/ 4830874 w 5076056"/>
              <a:gd name="connsiteY3" fmla="*/ 980728 h 980728"/>
              <a:gd name="connsiteX4" fmla="*/ 0 w 5076056"/>
              <a:gd name="connsiteY4" fmla="*/ 980728 h 980728"/>
              <a:gd name="connsiteX0" fmla="*/ 0 w 5263343"/>
              <a:gd name="connsiteY0" fmla="*/ 980728 h 980728"/>
              <a:gd name="connsiteX1" fmla="*/ 432469 w 5263343"/>
              <a:gd name="connsiteY1" fmla="*/ 0 h 980728"/>
              <a:gd name="connsiteX2" fmla="*/ 5263343 w 5263343"/>
              <a:gd name="connsiteY2" fmla="*/ 0 h 980728"/>
              <a:gd name="connsiteX3" fmla="*/ 5018161 w 5263343"/>
              <a:gd name="connsiteY3" fmla="*/ 980728 h 980728"/>
              <a:gd name="connsiteX4" fmla="*/ 0 w 5263343"/>
              <a:gd name="connsiteY4" fmla="*/ 980728 h 980728"/>
              <a:gd name="connsiteX0" fmla="*/ 0 w 5263343"/>
              <a:gd name="connsiteY0" fmla="*/ 980728 h 1002762"/>
              <a:gd name="connsiteX1" fmla="*/ 432469 w 5263343"/>
              <a:gd name="connsiteY1" fmla="*/ 0 h 1002762"/>
              <a:gd name="connsiteX2" fmla="*/ 5263343 w 5263343"/>
              <a:gd name="connsiteY2" fmla="*/ 0 h 1002762"/>
              <a:gd name="connsiteX3" fmla="*/ 5249515 w 5263343"/>
              <a:gd name="connsiteY3" fmla="*/ 1002762 h 1002762"/>
              <a:gd name="connsiteX4" fmla="*/ 0 w 5263343"/>
              <a:gd name="connsiteY4" fmla="*/ 980728 h 1002762"/>
              <a:gd name="connsiteX0" fmla="*/ 0 w 5307411"/>
              <a:gd name="connsiteY0" fmla="*/ 958695 h 1002762"/>
              <a:gd name="connsiteX1" fmla="*/ 476537 w 5307411"/>
              <a:gd name="connsiteY1" fmla="*/ 0 h 1002762"/>
              <a:gd name="connsiteX2" fmla="*/ 5307411 w 5307411"/>
              <a:gd name="connsiteY2" fmla="*/ 0 h 1002762"/>
              <a:gd name="connsiteX3" fmla="*/ 5293583 w 5307411"/>
              <a:gd name="connsiteY3" fmla="*/ 1002762 h 1002762"/>
              <a:gd name="connsiteX4" fmla="*/ 0 w 5307411"/>
              <a:gd name="connsiteY4" fmla="*/ 958695 h 100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411" h="1002762">
                <a:moveTo>
                  <a:pt x="0" y="958695"/>
                </a:moveTo>
                <a:lnTo>
                  <a:pt x="476537" y="0"/>
                </a:lnTo>
                <a:lnTo>
                  <a:pt x="5307411" y="0"/>
                </a:lnTo>
                <a:lnTo>
                  <a:pt x="5293583" y="1002762"/>
                </a:lnTo>
                <a:lnTo>
                  <a:pt x="0" y="95869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62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1E9-CACC-4881-95CB-F71301F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Additional Information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C597-7D0D-435B-B3A9-39191115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6923112" cy="4281339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lphaLcParenR"/>
            </a:pPr>
            <a:r>
              <a:rPr lang="en-US" dirty="0"/>
              <a:t>TempTale Ultra monitors provide an option to </a:t>
            </a:r>
            <a:r>
              <a:rPr lang="en-US" dirty="0" smtClean="0"/>
              <a:t>mark (Date Stamp) </a:t>
            </a:r>
            <a:r>
              <a:rPr lang="en-US" dirty="0"/>
              <a:t>an important event at any time during the monitor recording period.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To mark an event while the monitor is recording, press and release the Start button     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An arrow    icon will appear briefly in the top of the LCD screen and trip summary data will </a:t>
            </a:r>
            <a:r>
              <a:rPr lang="en-US" dirty="0" smtClean="0"/>
              <a:t>appear </a:t>
            </a:r>
            <a:r>
              <a:rPr lang="en-US" sz="2000" dirty="0"/>
              <a:t>(slide </a:t>
            </a:r>
            <a:r>
              <a:rPr lang="en-US" sz="2000" dirty="0" smtClean="0"/>
              <a:t># 27)</a:t>
            </a:r>
            <a:r>
              <a:rPr lang="en-US" dirty="0" smtClean="0"/>
              <a:t>. </a:t>
            </a:r>
            <a:endParaRPr lang="en-US" dirty="0"/>
          </a:p>
          <a:p>
            <a:pPr marL="514350" indent="-514350">
              <a:buAutoNum type="arabicPeriod" startAt="2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32055-61FC-4BA2-8E22-14234F4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57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80627-CEFF-4BB7-AB30-431DD0E69AC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Marking </a:t>
            </a:r>
            <a:r>
              <a:rPr lang="en-CA" sz="2800" b="1" dirty="0">
                <a:sym typeface="Wingdings"/>
              </a:rPr>
              <a:t>an important Event (Date Stamp)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11AAF-CA34-421E-BBF3-62645BE7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820256"/>
            <a:ext cx="1843729" cy="37890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31D9A1-2F93-413E-9B45-756AFD23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EEBAF-1AB9-499F-9D25-D69C6892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725144"/>
            <a:ext cx="221324" cy="3146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02DC87-27C6-4FBE-8007-09E33607722D}"/>
              </a:ext>
            </a:extLst>
          </p:cNvPr>
          <p:cNvSpPr/>
          <p:nvPr/>
        </p:nvSpPr>
        <p:spPr>
          <a:xfrm>
            <a:off x="7740352" y="2924944"/>
            <a:ext cx="360040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53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1E9-CACC-4881-95CB-F71301F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Additional Information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C597-7D0D-435B-B3A9-39191115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6923112" cy="4281339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lphaLcParenR" startAt="4"/>
            </a:pPr>
            <a:r>
              <a:rPr lang="en-US" dirty="0" smtClean="0"/>
              <a:t>Date Stamps will be most important if your community chose the second option from slide #__ (to download </a:t>
            </a:r>
            <a:r>
              <a:rPr lang="en-US" dirty="0" err="1" smtClean="0"/>
              <a:t>TempTales</a:t>
            </a:r>
            <a:r>
              <a:rPr lang="en-US" dirty="0" smtClean="0"/>
              <a:t> weekly rather than each </a:t>
            </a:r>
            <a:br>
              <a:rPr lang="en-US" dirty="0" smtClean="0"/>
            </a:br>
            <a:r>
              <a:rPr lang="en-US" dirty="0" smtClean="0"/>
              <a:t>time it is transferred from vaccine </a:t>
            </a:r>
            <a:br>
              <a:rPr lang="en-US" dirty="0" smtClean="0"/>
            </a:br>
            <a:r>
              <a:rPr lang="en-US" dirty="0" smtClean="0"/>
              <a:t>fridge-to-bag and visa versa). </a:t>
            </a:r>
          </a:p>
          <a:p>
            <a:pPr marL="1257300" lvl="2" indent="-457200">
              <a:buFontTx/>
              <a:buChar char="-"/>
            </a:pPr>
            <a:r>
              <a:rPr lang="en-US" dirty="0" err="1" smtClean="0"/>
              <a:t>TempTales</a:t>
            </a:r>
            <a:r>
              <a:rPr lang="en-US" dirty="0" smtClean="0"/>
              <a:t> designated to vaccine bags </a:t>
            </a:r>
            <a:br>
              <a:rPr lang="en-US" dirty="0" smtClean="0"/>
            </a:br>
            <a:r>
              <a:rPr lang="en-US" dirty="0" smtClean="0"/>
              <a:t>will remain turned on during storage in </a:t>
            </a:r>
            <a:br>
              <a:rPr lang="en-US" dirty="0" smtClean="0"/>
            </a:br>
            <a:r>
              <a:rPr lang="en-US" dirty="0" smtClean="0"/>
              <a:t>the vaccine fridge.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Date stamps must be recorded each time the TempTale is transferred.</a:t>
            </a:r>
          </a:p>
          <a:p>
            <a:pPr marL="857250" lvl="1" indent="-45720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32055-61FC-4BA2-8E22-14234F4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80627-CEFF-4BB7-AB30-431DD0E69AC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Marking an important Event (Date Stamp)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11AAF-CA34-421E-BBF3-62645BE7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820256"/>
            <a:ext cx="1843729" cy="37890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02DC87-27C6-4FBE-8007-09E33607722D}"/>
              </a:ext>
            </a:extLst>
          </p:cNvPr>
          <p:cNvSpPr/>
          <p:nvPr/>
        </p:nvSpPr>
        <p:spPr>
          <a:xfrm>
            <a:off x="7740352" y="2924944"/>
            <a:ext cx="360040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8671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1E9-CACC-4881-95CB-F71301F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Additional Information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32055-61FC-4BA2-8E22-14234F4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80627-CEFF-4BB7-AB30-431DD0E69AC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Marking an important Event (Date Stamp)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A38923-1B36-4AD9-BEB9-FEC66C4F2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89" y="1600200"/>
            <a:ext cx="7413021" cy="45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A318A3-583D-4CA9-8039-E4AFC4FD9043}"/>
              </a:ext>
            </a:extLst>
          </p:cNvPr>
          <p:cNvSpPr/>
          <p:nvPr/>
        </p:nvSpPr>
        <p:spPr>
          <a:xfrm>
            <a:off x="3779912" y="2916647"/>
            <a:ext cx="14401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</a:rPr>
              <a:t>Date Stamps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DB77B-AA31-40CA-AA58-754C1B327559}"/>
              </a:ext>
            </a:extLst>
          </p:cNvPr>
          <p:cNvSpPr/>
          <p:nvPr/>
        </p:nvSpPr>
        <p:spPr>
          <a:xfrm>
            <a:off x="1691680" y="3580834"/>
            <a:ext cx="360040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A8FC02-9CFB-4139-BA61-1CEC9ED7410C}"/>
              </a:ext>
            </a:extLst>
          </p:cNvPr>
          <p:cNvSpPr/>
          <p:nvPr/>
        </p:nvSpPr>
        <p:spPr>
          <a:xfrm>
            <a:off x="6948264" y="3580834"/>
            <a:ext cx="360040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DBE523-5C13-486E-92E4-4E1A6B211752}"/>
              </a:ext>
            </a:extLst>
          </p:cNvPr>
          <p:cNvCxnSpPr>
            <a:cxnSpLocks/>
            <a:stCxn id="8" idx="3"/>
            <a:endCxn id="10" idx="2"/>
          </p:cNvCxnSpPr>
          <p:nvPr/>
        </p:nvCxnSpPr>
        <p:spPr>
          <a:xfrm>
            <a:off x="5220072" y="3178257"/>
            <a:ext cx="1728192" cy="61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3E43FB-016D-4413-BDBF-22FF967C38EB}"/>
              </a:ext>
            </a:extLst>
          </p:cNvPr>
          <p:cNvCxnSpPr>
            <a:cxnSpLocks/>
            <a:stCxn id="8" idx="1"/>
            <a:endCxn id="9" idx="7"/>
          </p:cNvCxnSpPr>
          <p:nvPr/>
        </p:nvCxnSpPr>
        <p:spPr>
          <a:xfrm flipH="1">
            <a:off x="1998993" y="3178257"/>
            <a:ext cx="1780919" cy="4639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318A3-583D-4CA9-8039-E4AFC4FD9043}"/>
              </a:ext>
            </a:extLst>
          </p:cNvPr>
          <p:cNvSpPr/>
          <p:nvPr/>
        </p:nvSpPr>
        <p:spPr>
          <a:xfrm>
            <a:off x="4932039" y="5373216"/>
            <a:ext cx="3555795" cy="667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This is how date stamps will appear when data is downloaded.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8598"/>
            <a:ext cx="20955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to Start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Autofit/>
          </a:bodyPr>
          <a:lstStyle/>
          <a:p>
            <a:r>
              <a:rPr lang="en-CA" sz="3000" dirty="0"/>
              <a:t>Press and hold the Start button      for</a:t>
            </a:r>
            <a:br>
              <a:rPr lang="en-CA" sz="3000" dirty="0"/>
            </a:br>
            <a:r>
              <a:rPr lang="en-CA" sz="3000" dirty="0"/>
              <a:t>(</a:t>
            </a:r>
            <a:r>
              <a:rPr lang="en-CA" sz="3000" dirty="0" smtClean="0"/>
              <a:t>1 – 3 seconds</a:t>
            </a:r>
            <a:r>
              <a:rPr lang="en-CA" sz="3000" dirty="0"/>
              <a:t>) until the Sunshine </a:t>
            </a:r>
            <a:br>
              <a:rPr lang="en-CA" sz="3000" dirty="0"/>
            </a:br>
            <a:r>
              <a:rPr lang="en-CA" sz="3000" dirty="0"/>
              <a:t>icon       appears in the upper left corner of the LCD screen. </a:t>
            </a:r>
          </a:p>
          <a:p>
            <a:r>
              <a:rPr lang="en-CA" sz="3000" dirty="0"/>
              <a:t>The       </a:t>
            </a:r>
            <a:r>
              <a:rPr lang="en-CA" sz="3000" dirty="0" smtClean="0"/>
              <a:t>will </a:t>
            </a:r>
            <a:r>
              <a:rPr lang="en-CA" sz="3000" dirty="0"/>
              <a:t>blink </a:t>
            </a:r>
            <a:r>
              <a:rPr lang="en-CA" sz="3000" b="1" dirty="0">
                <a:solidFill>
                  <a:srgbClr val="00B050"/>
                </a:solidFill>
              </a:rPr>
              <a:t>GREEN</a:t>
            </a:r>
            <a:r>
              <a:rPr lang="en-CA" sz="3000" b="1" dirty="0"/>
              <a:t> </a:t>
            </a:r>
            <a:r>
              <a:rPr lang="en-CA" sz="3000" dirty="0" smtClean="0"/>
              <a:t>to </a:t>
            </a:r>
            <a:r>
              <a:rPr lang="en-CA" sz="3000" dirty="0"/>
              <a:t>indicate that the monitor has started recording</a:t>
            </a:r>
            <a:r>
              <a:rPr lang="en-CA" sz="3000" dirty="0" smtClean="0"/>
              <a:t>.</a:t>
            </a:r>
          </a:p>
          <a:p>
            <a:r>
              <a:rPr lang="en-CA" sz="3000" dirty="0" smtClean="0"/>
              <a:t>It must be put in the vaccine fridge (or prepared vaccine bag) </a:t>
            </a:r>
            <a:r>
              <a:rPr lang="en-CA" sz="3000" u="sng" dirty="0" smtClean="0"/>
              <a:t>immediately</a:t>
            </a:r>
            <a:r>
              <a:rPr lang="en-CA" sz="3000" dirty="0" smtClean="0"/>
              <a:t>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45" y="3577419"/>
            <a:ext cx="506734" cy="2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83207"/>
            <a:ext cx="47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6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45" y="1700808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17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1E9-CACC-4881-95CB-F71301F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Additional Information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32055-61FC-4BA2-8E22-14234F4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60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80627-CEFF-4BB7-AB30-431DD0E69ACF}"/>
              </a:ext>
            </a:extLst>
          </p:cNvPr>
          <p:cNvSpPr/>
          <p:nvPr/>
        </p:nvSpPr>
        <p:spPr>
          <a:xfrm>
            <a:off x="466622" y="1099754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Christmas Settings</a:t>
            </a:r>
            <a:endParaRPr lang="en-CA" sz="2800" b="1" dirty="0">
              <a:sym typeface="Wingding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2484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4000" dirty="0"/>
              <a:t>If</a:t>
            </a:r>
            <a:r>
              <a:rPr lang="en-CA" sz="4000" b="1" dirty="0"/>
              <a:t> </a:t>
            </a:r>
            <a:r>
              <a:rPr lang="en-CA" sz="4000" dirty="0"/>
              <a:t>the TempTale </a:t>
            </a:r>
            <a:r>
              <a:rPr lang="en-CA" sz="4000" dirty="0" smtClean="0"/>
              <a:t>will </a:t>
            </a:r>
            <a:r>
              <a:rPr lang="en-CA" sz="4000" dirty="0"/>
              <a:t>not be downloaded weekly over the Christmas </a:t>
            </a:r>
            <a:r>
              <a:rPr lang="en-CA" sz="4000" dirty="0" smtClean="0"/>
              <a:t>holidays:</a:t>
            </a:r>
          </a:p>
          <a:p>
            <a:r>
              <a:rPr lang="en-CA" sz="4000" dirty="0" smtClean="0"/>
              <a:t>Change the </a:t>
            </a:r>
            <a:r>
              <a:rPr lang="en-CA" sz="4000" dirty="0"/>
              <a:t>“Measurement Interval</a:t>
            </a:r>
            <a:r>
              <a:rPr lang="en-CA" sz="4000" dirty="0" smtClean="0"/>
              <a:t>”</a:t>
            </a:r>
            <a:r>
              <a:rPr lang="en-CA" sz="4000" dirty="0"/>
              <a:t> to </a:t>
            </a:r>
            <a:r>
              <a:rPr lang="en-CA" sz="4000" b="1" dirty="0"/>
              <a:t>3 </a:t>
            </a:r>
            <a:r>
              <a:rPr lang="en-CA" sz="4000" b="1" dirty="0" smtClean="0"/>
              <a:t>mins </a:t>
            </a:r>
            <a:r>
              <a:rPr lang="en-CA" sz="4000" dirty="0"/>
              <a:t>on the last day the health centre is open</a:t>
            </a:r>
            <a:r>
              <a:rPr lang="en-CA" sz="4000" dirty="0" smtClean="0"/>
              <a:t>. (</a:t>
            </a:r>
            <a:r>
              <a:rPr lang="en-CA" sz="4000" dirty="0"/>
              <a:t>S</a:t>
            </a:r>
            <a:r>
              <a:rPr lang="en-CA" sz="4000" dirty="0" smtClean="0"/>
              <a:t>lide #48) </a:t>
            </a:r>
          </a:p>
          <a:p>
            <a:r>
              <a:rPr lang="en-CA" sz="4000" dirty="0" smtClean="0"/>
              <a:t>This </a:t>
            </a:r>
            <a:r>
              <a:rPr lang="en-CA" sz="4000" dirty="0"/>
              <a:t>will make sure the TempTale doesn’t run out of storage space. </a:t>
            </a:r>
            <a:endParaRPr lang="en-CA" sz="4000" dirty="0" smtClean="0"/>
          </a:p>
          <a:p>
            <a:r>
              <a:rPr lang="en-CA" sz="4000" dirty="0" smtClean="0"/>
              <a:t>More information can be found in the </a:t>
            </a:r>
            <a:r>
              <a:rPr lang="en-CA" sz="4000" b="1" dirty="0" smtClean="0"/>
              <a:t>Configuring PowerPoint</a:t>
            </a:r>
            <a:r>
              <a:rPr lang="en-CA" sz="4000" dirty="0" smtClean="0"/>
              <a:t> if needed. Letter [F]</a:t>
            </a:r>
          </a:p>
          <a:p>
            <a:r>
              <a:rPr lang="en-CA" sz="4000" dirty="0" smtClean="0"/>
              <a:t>Change the Measurement Interval back to 1 min after the Christmas break. </a:t>
            </a:r>
          </a:p>
          <a:p>
            <a:r>
              <a:rPr lang="en-CA" sz="4000" b="1" dirty="0" smtClean="0"/>
              <a:t>The </a:t>
            </a:r>
            <a:r>
              <a:rPr lang="en-CA" sz="4000" b="1" dirty="0"/>
              <a:t>min/max thermometer temperatures should still be documented for the vaccine fridge over Christmas</a:t>
            </a:r>
            <a:r>
              <a:rPr lang="en-CA" sz="4000" b="1" dirty="0" smtClean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910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How to Start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Autofit/>
          </a:bodyPr>
          <a:lstStyle/>
          <a:p>
            <a:r>
              <a:rPr lang="en-CA" sz="3000" dirty="0" smtClean="0"/>
              <a:t>When </a:t>
            </a:r>
            <a:r>
              <a:rPr lang="en-CA" sz="3000" dirty="0"/>
              <a:t>a </a:t>
            </a:r>
            <a:r>
              <a:rPr lang="en-CA" sz="3000" dirty="0" err="1" smtClean="0"/>
              <a:t>startup</a:t>
            </a:r>
            <a:r>
              <a:rPr lang="en-CA" sz="3000" dirty="0" smtClean="0"/>
              <a:t> </a:t>
            </a:r>
            <a:r>
              <a:rPr lang="en-CA" sz="3000" dirty="0"/>
              <a:t>delay i</a:t>
            </a:r>
            <a:r>
              <a:rPr lang="en-CA" sz="3000" dirty="0" smtClean="0"/>
              <a:t>s </a:t>
            </a:r>
            <a:r>
              <a:rPr lang="en-CA" sz="3000" dirty="0"/>
              <a:t>programed </a:t>
            </a:r>
            <a:br>
              <a:rPr lang="en-CA" sz="3000" dirty="0"/>
            </a:br>
            <a:r>
              <a:rPr lang="en-CA" sz="3000" dirty="0"/>
              <a:t>during configuration, the delay</a:t>
            </a:r>
            <a:br>
              <a:rPr lang="en-CA" sz="3000" dirty="0"/>
            </a:br>
            <a:r>
              <a:rPr lang="en-CA" sz="3000" dirty="0"/>
              <a:t>icon      will appear in the top left corner beside the sunshine       .</a:t>
            </a:r>
          </a:p>
          <a:p>
            <a:pPr lvl="1"/>
            <a:r>
              <a:rPr lang="en-CA" sz="2600" dirty="0"/>
              <a:t>The TempTale will begin recording once the set </a:t>
            </a:r>
            <a:r>
              <a:rPr lang="en-CA" sz="2600" dirty="0" err="1"/>
              <a:t>startup</a:t>
            </a:r>
            <a:r>
              <a:rPr lang="en-CA" sz="2600" dirty="0"/>
              <a:t> delay has ended. </a:t>
            </a:r>
            <a:endParaRPr lang="en-CA" sz="2600" dirty="0" smtClean="0"/>
          </a:p>
          <a:p>
            <a:pPr lvl="1"/>
            <a:r>
              <a:rPr lang="en-CA" sz="2600" dirty="0" smtClean="0"/>
              <a:t>The </a:t>
            </a:r>
            <a:r>
              <a:rPr lang="en-CA" sz="2600" dirty="0" err="1" smtClean="0"/>
              <a:t>startup</a:t>
            </a:r>
            <a:r>
              <a:rPr lang="en-CA" sz="2600" dirty="0" smtClean="0"/>
              <a:t> delay was set for </a:t>
            </a:r>
            <a:r>
              <a:rPr lang="en-CA" sz="2600" b="1" dirty="0" smtClean="0"/>
              <a:t>1 minute</a:t>
            </a:r>
            <a:r>
              <a:rPr lang="en-CA" sz="2600" dirty="0" smtClean="0"/>
              <a:t>.</a:t>
            </a:r>
            <a:endParaRPr lang="en-CA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432048" cy="3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7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EFF36-635A-4876-8E57-2696BAC53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700808"/>
            <a:ext cx="1944216" cy="3685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3E25B-E646-4DC5-9039-A2CEBC26F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564904"/>
            <a:ext cx="289222" cy="4320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02DC87-27C6-4FBE-8007-09E33607722D}"/>
              </a:ext>
            </a:extLst>
          </p:cNvPr>
          <p:cNvSpPr/>
          <p:nvPr/>
        </p:nvSpPr>
        <p:spPr>
          <a:xfrm>
            <a:off x="7452320" y="2787329"/>
            <a:ext cx="443483" cy="41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14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Where to use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</a:t>
            </a:r>
            <a:r>
              <a:rPr lang="en-CA" dirty="0" err="1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8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Fridge</a:t>
            </a:r>
            <a:endParaRPr lang="en-CA" sz="2800" b="1" dirty="0">
              <a:sym typeface="Wingding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A TempTale is to be </a:t>
            </a:r>
            <a:r>
              <a:rPr lang="en-CA" sz="2800" dirty="0" smtClean="0"/>
              <a:t>used in </a:t>
            </a:r>
            <a:r>
              <a:rPr lang="en-CA" sz="2800" dirty="0"/>
              <a:t>each vaccine fridge to monitor the temperature </a:t>
            </a:r>
            <a:r>
              <a:rPr lang="en-CA" sz="2800" dirty="0" smtClean="0"/>
              <a:t>more precisely.</a:t>
            </a:r>
            <a:endParaRPr lang="en-CA" sz="2800" dirty="0"/>
          </a:p>
          <a:p>
            <a:r>
              <a:rPr lang="en-CA" sz="2800" b="1" dirty="0"/>
              <a:t>The TempTale is to be used </a:t>
            </a:r>
            <a:r>
              <a:rPr lang="en-CA" sz="2800" b="1" u="sng" dirty="0"/>
              <a:t>in addition</a:t>
            </a:r>
            <a:r>
              <a:rPr lang="en-CA" sz="2800" b="1" dirty="0"/>
              <a:t> to the min/max thermometer. Min/max thermometer readings for vaccine fridges must continue </a:t>
            </a: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2800" b="1" dirty="0" smtClean="0"/>
              <a:t>to be </a:t>
            </a:r>
            <a:r>
              <a:rPr lang="en-CA" sz="2800" b="1" dirty="0"/>
              <a:t>documented twice per day.</a:t>
            </a:r>
            <a:r>
              <a:rPr lang="en-CA" sz="2800" dirty="0"/>
              <a:t>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2880322" cy="1352132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62" y="3647050"/>
            <a:ext cx="1255982" cy="266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6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CA" dirty="0" smtClean="0"/>
              <a:t>A TempTale should be used in vaccine bags when vaccines are being used or transferred.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9</a:t>
            </a:fld>
            <a:endParaRPr lang="en-C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Where to use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</a:t>
            </a:r>
            <a:r>
              <a:rPr lang="en-CA" dirty="0" err="1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Vaccine Bags</a:t>
            </a:r>
            <a:endParaRPr lang="en-CA" sz="2800" b="1" dirty="0">
              <a:sym typeface="Wingding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5864"/>
            <a:ext cx="3096344" cy="2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2301"/>
            <a:ext cx="492196" cy="10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5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7162</TotalTime>
  <Words>3480</Words>
  <Application>Microsoft Office PowerPoint</Application>
  <PresentationFormat>On-screen Show (4:3)</PresentationFormat>
  <Paragraphs>513</Paragraphs>
  <Slides>60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Arabic Typesetting</vt:lpstr>
      <vt:lpstr>Arial</vt:lpstr>
      <vt:lpstr>Arial Black</vt:lpstr>
      <vt:lpstr>Bookman Old Style</vt:lpstr>
      <vt:lpstr>Calibri</vt:lpstr>
      <vt:lpstr>Wingdings</vt:lpstr>
      <vt:lpstr>Office Theme</vt:lpstr>
      <vt:lpstr>1_Office Theme</vt:lpstr>
      <vt:lpstr>PowerPoint Presentation</vt:lpstr>
      <vt:lpstr>TempTale Ultra</vt:lpstr>
      <vt:lpstr>TempTale Ultra</vt:lpstr>
      <vt:lpstr>TempTale Ultra</vt:lpstr>
      <vt:lpstr>How to Start a TempTale</vt:lpstr>
      <vt:lpstr>How to Start a TempTale</vt:lpstr>
      <vt:lpstr>How to Start a TempTale</vt:lpstr>
      <vt:lpstr>Where to use a TempTale</vt:lpstr>
      <vt:lpstr>Where to use a TempTale</vt:lpstr>
      <vt:lpstr>How to use a TempTale</vt:lpstr>
      <vt:lpstr>How to use a TempTale</vt:lpstr>
      <vt:lpstr>How to use a TempTale</vt:lpstr>
      <vt:lpstr>How to use a TempTale</vt:lpstr>
      <vt:lpstr>How to use a TempTale</vt:lpstr>
      <vt:lpstr>How to use a TempTale</vt:lpstr>
      <vt:lpstr>How to Use a TempTale</vt:lpstr>
      <vt:lpstr>How to use a TempTale</vt:lpstr>
      <vt:lpstr>Alarm Status</vt:lpstr>
      <vt:lpstr>Alarm Status</vt:lpstr>
      <vt:lpstr>Alarm Status</vt:lpstr>
      <vt:lpstr>Alarm Status</vt:lpstr>
      <vt:lpstr>Stopping a TempTale</vt:lpstr>
      <vt:lpstr>Stopping a TempTale</vt:lpstr>
      <vt:lpstr>Stopping a TempTale</vt:lpstr>
      <vt:lpstr>Viewing Recorded Temperatures</vt:lpstr>
      <vt:lpstr>Viewing Recorded Temperatures</vt:lpstr>
      <vt:lpstr>Viewing Recorded Temperatures</vt:lpstr>
      <vt:lpstr>Viewing Recorded Temperatures</vt:lpstr>
      <vt:lpstr>Viewing Recorded Temperatures</vt:lpstr>
      <vt:lpstr>Viewing Recorded Temperatures</vt:lpstr>
      <vt:lpstr>Viewing Recorded Temperatures</vt:lpstr>
      <vt:lpstr>Viewing Recorded Temperatures</vt:lpstr>
      <vt:lpstr>Downloading Reports</vt:lpstr>
      <vt:lpstr>Downloading Reports</vt:lpstr>
      <vt:lpstr>Downloading Reports</vt:lpstr>
      <vt:lpstr>Downloading Reports</vt:lpstr>
      <vt:lpstr>Downloading Reports</vt:lpstr>
      <vt:lpstr>Downloading Reports</vt:lpstr>
      <vt:lpstr>Downloading Reports</vt:lpstr>
      <vt:lpstr>Viewing Reports</vt:lpstr>
      <vt:lpstr>Viewing Reports</vt:lpstr>
      <vt:lpstr>Save all Reports</vt:lpstr>
      <vt:lpstr>Clearing (Reconfiguring)</vt:lpstr>
      <vt:lpstr>Clearing (Reconfiguring)</vt:lpstr>
      <vt:lpstr>Clearing (Reconfiguring)</vt:lpstr>
      <vt:lpstr>Troubleshooting</vt:lpstr>
      <vt:lpstr>Clearing (Reconfiguring) </vt:lpstr>
      <vt:lpstr>Clearing (Reconfiguring) </vt:lpstr>
      <vt:lpstr>Clearing (Reconfiguring) </vt:lpstr>
      <vt:lpstr>Clearing (Reconfiguring)</vt:lpstr>
      <vt:lpstr>Clearing (Reconfiguring)</vt:lpstr>
      <vt:lpstr>FYI: TempTale Ultra Specifications</vt:lpstr>
      <vt:lpstr>Summary</vt:lpstr>
      <vt:lpstr>Downloading Reports Summary</vt:lpstr>
      <vt:lpstr>Clearing (Reconfiguring) a  TempTale Summary</vt:lpstr>
      <vt:lpstr>TempTale Ultra</vt:lpstr>
      <vt:lpstr>Additional Information</vt:lpstr>
      <vt:lpstr>Additional Information</vt:lpstr>
      <vt:lpstr>Additional Information</vt:lpstr>
      <vt:lpstr>Additional Information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 Tale</dc:title>
  <dc:creator>CDC Team;Team</dc:creator>
  <cp:lastModifiedBy>Ruth Richardson</cp:lastModifiedBy>
  <cp:revision>346</cp:revision>
  <cp:lastPrinted>2019-12-13T21:07:12Z</cp:lastPrinted>
  <dcterms:created xsi:type="dcterms:W3CDTF">2019-10-31T21:05:29Z</dcterms:created>
  <dcterms:modified xsi:type="dcterms:W3CDTF">2021-04-15T21:55:11Z</dcterms:modified>
</cp:coreProperties>
</file>